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8"/>
  </p:notesMasterIdLst>
  <p:handoutMasterIdLst>
    <p:handoutMasterId r:id="rId19"/>
  </p:handoutMasterIdLst>
  <p:sldIdLst>
    <p:sldId id="256" r:id="rId2"/>
    <p:sldId id="257" r:id="rId3"/>
    <p:sldId id="258" r:id="rId4"/>
    <p:sldId id="259" r:id="rId5"/>
    <p:sldId id="260" r:id="rId6"/>
    <p:sldId id="268" r:id="rId7"/>
    <p:sldId id="263" r:id="rId8"/>
    <p:sldId id="269" r:id="rId9"/>
    <p:sldId id="264" r:id="rId10"/>
    <p:sldId id="270" r:id="rId11"/>
    <p:sldId id="265" r:id="rId12"/>
    <p:sldId id="271" r:id="rId13"/>
    <p:sldId id="266" r:id="rId14"/>
    <p:sldId id="272" r:id="rId15"/>
    <p:sldId id="267" r:id="rId16"/>
    <p:sldId id="273" r:id="rId1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799B01-314C-49CC-DB20-C95367B9D319}" name="Cristina Gutiérrez Jiménez" initials="CGJ" userId="S::cgutierrez@freepikco.onmicrosoft.com::9b066b6f-0938-49e6-9aab-2bba891a0f35" providerId="AD"/>
  <p188:author id="{1D697F11-E857-4E9B-674F-30490533E613}" name="Rubén Martín Sánchez" initials="RMS" userId="S::rmartin@freepikco.onmicrosoft.com::99c76c5c-dbd8-45dc-86f7-d64d860af3f1" providerId="AD"/>
  <p188:author id="{5EBDB1DB-79A8-947B-9063-5F17B44521F2}" name="Ruben Martin Sanchez" initials="RMS" userId="e84aa1c1e377097e"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ubén Martín Sánchez" initials="RMS" lastIdx="1" clrIdx="0">
    <p:extLst>
      <p:ext uri="{19B8F6BF-5375-455C-9EA6-DF929625EA0E}">
        <p15:presenceInfo xmlns:p15="http://schemas.microsoft.com/office/powerpoint/2012/main" userId="S::rmartin@freepikco.onmicrosoft.com::99c76c5c-dbd8-45dc-86f7-d64d860af3f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62625"/>
    <a:srgbClr val="1FD81A"/>
    <a:srgbClr val="6E6EE3"/>
    <a:srgbClr val="ABB2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03" autoAdjust="0"/>
    <p:restoredTop sz="94923" autoAdjust="0"/>
  </p:normalViewPr>
  <p:slideViewPr>
    <p:cSldViewPr snapToGrid="0" showGuides="1">
      <p:cViewPr varScale="1">
        <p:scale>
          <a:sx n="139" d="100"/>
          <a:sy n="139" d="100"/>
        </p:scale>
        <p:origin x="414" y="108"/>
      </p:cViewPr>
      <p:guideLst/>
    </p:cSldViewPr>
  </p:slideViewPr>
  <p:outlineViewPr>
    <p:cViewPr>
      <p:scale>
        <a:sx n="33" d="100"/>
        <a:sy n="33" d="100"/>
      </p:scale>
      <p:origin x="0" y="-4212"/>
    </p:cViewPr>
    <p:sldLst>
      <p:sld r:id="rId1" collapse="1"/>
    </p:sldLst>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F44CE5F-8C67-4FAF-8028-D7E4D9E68E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725FEFD1-CE04-4DD5-B7A6-850528A659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05D52F-4D70-4ABC-9288-F02DCCAE4BCC}" type="datetimeFigureOut">
              <a:rPr lang="es-ES" smtClean="0"/>
              <a:t>16/05/2022</a:t>
            </a:fld>
            <a:endParaRPr lang="es-ES"/>
          </a:p>
        </p:txBody>
      </p:sp>
      <p:sp>
        <p:nvSpPr>
          <p:cNvPr id="4" name="Marcador de pie de página 3">
            <a:extLst>
              <a:ext uri="{FF2B5EF4-FFF2-40B4-BE49-F238E27FC236}">
                <a16:creationId xmlns:a16="http://schemas.microsoft.com/office/drawing/2014/main" id="{C2DBEB01-979F-48E4-9ACE-54ADD5DEEAE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5EEB7EF0-09B9-4C7B-AB0B-0658505687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C024A2-BD8A-4BA8-81EA-257AEFDC3890}" type="slidenum">
              <a:rPr lang="es-ES" smtClean="0"/>
              <a:t>‹#›</a:t>
            </a:fld>
            <a:endParaRPr lang="es-ES"/>
          </a:p>
        </p:txBody>
      </p:sp>
    </p:spTree>
    <p:extLst>
      <p:ext uri="{BB962C8B-B14F-4D97-AF65-F5344CB8AC3E}">
        <p14:creationId xmlns:p14="http://schemas.microsoft.com/office/powerpoint/2010/main" val="9433200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B882FA-E089-4F52-A849-EBE0D5110C96}" type="datetimeFigureOut">
              <a:rPr lang="es-ES" smtClean="0"/>
              <a:t>16/05/2022</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8A0A34-6EB3-43B1-A1D1-0839AFA3F5ED}" type="slidenum">
              <a:rPr lang="es-ES" smtClean="0"/>
              <a:t>‹#›</a:t>
            </a:fld>
            <a:endParaRPr lang="es-ES"/>
          </a:p>
        </p:txBody>
      </p:sp>
    </p:spTree>
    <p:extLst>
      <p:ext uri="{BB962C8B-B14F-4D97-AF65-F5344CB8AC3E}">
        <p14:creationId xmlns:p14="http://schemas.microsoft.com/office/powerpoint/2010/main" val="69303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2019443"/>
            <a:ext cx="6858000" cy="1120762"/>
          </a:xfrm>
        </p:spPr>
        <p:txBody>
          <a:bodyPr anchor="b">
            <a:noAutofit/>
          </a:bodyPr>
          <a:lstStyle>
            <a:lvl1pPr algn="ctr">
              <a:defRPr sz="4400"/>
            </a:lvl1pPr>
          </a:lstStyle>
          <a:p>
            <a:r>
              <a:rPr lang="en-US" dirty="0"/>
              <a:t>Click to edit Master title style</a:t>
            </a:r>
          </a:p>
        </p:txBody>
      </p:sp>
      <p:sp>
        <p:nvSpPr>
          <p:cNvPr id="3" name="Subtitle 2"/>
          <p:cNvSpPr>
            <a:spLocks noGrp="1"/>
          </p:cNvSpPr>
          <p:nvPr>
            <p:ph type="subTitle" idx="1"/>
          </p:nvPr>
        </p:nvSpPr>
        <p:spPr>
          <a:xfrm>
            <a:off x="1143000" y="3209261"/>
            <a:ext cx="6858000" cy="351388"/>
          </a:xfrm>
        </p:spPr>
        <p:txBody>
          <a:bodyPr>
            <a:normAutofit/>
          </a:bodyPr>
          <a:lstStyle>
            <a:lvl1pPr marL="0" indent="0" algn="ctr">
              <a:buNone/>
              <a:defRPr sz="1600">
                <a:latin typeface="Roboto" panose="02000000000000000000" pitchFamily="2" charset="0"/>
                <a:ea typeface="Roboto" panose="02000000000000000000" pitchFamily="2" charset="0"/>
                <a:cs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numb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2758148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four colum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23207F-3A99-479A-8D98-54FCC6B21D2A}"/>
              </a:ext>
            </a:extLst>
          </p:cNvPr>
          <p:cNvSpPr>
            <a:spLocks noGrp="1"/>
          </p:cNvSpPr>
          <p:nvPr>
            <p:ph type="dt" sz="half" idx="10"/>
          </p:nvPr>
        </p:nvSpPr>
        <p:spPr/>
        <p:txBody>
          <a:bodyPr/>
          <a:lstStyle/>
          <a:p>
            <a:fld id="{9513EFF7-90E2-431F-8E31-BA0CE4C55B2F}" type="datetimeFigureOut">
              <a:rPr lang="en-US" smtClean="0"/>
              <a:t>5/16/2022</a:t>
            </a:fld>
            <a:endParaRPr lang="en-US" dirty="0"/>
          </a:p>
        </p:txBody>
      </p:sp>
      <p:sp>
        <p:nvSpPr>
          <p:cNvPr id="4" name="Footer Placeholder 3">
            <a:extLst>
              <a:ext uri="{FF2B5EF4-FFF2-40B4-BE49-F238E27FC236}">
                <a16:creationId xmlns:a16="http://schemas.microsoft.com/office/drawing/2014/main" id="{2EABC894-7C47-47FE-979B-D1600C3FAC3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1F3D13E-9C06-4F32-B4E5-20DCCDD93C3A}"/>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11" name="Title 7">
            <a:extLst>
              <a:ext uri="{FF2B5EF4-FFF2-40B4-BE49-F238E27FC236}">
                <a16:creationId xmlns:a16="http://schemas.microsoft.com/office/drawing/2014/main" id="{E1A90284-BB8E-44FF-BAF3-4210A062EBE1}"/>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p:nvPr>
        </p:nvSpPr>
        <p:spPr>
          <a:xfrm>
            <a:off x="723900" y="2268166"/>
            <a:ext cx="2382370"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p:nvPr>
        </p:nvSpPr>
        <p:spPr>
          <a:xfrm>
            <a:off x="723900" y="1878288"/>
            <a:ext cx="2382370"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p:nvPr>
        </p:nvSpPr>
        <p:spPr>
          <a:xfrm>
            <a:off x="1530956" y="1322702"/>
            <a:ext cx="768258"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CD50625D-D1D2-4BED-A57E-AF2558964A5D}"/>
              </a:ext>
            </a:extLst>
          </p:cNvPr>
          <p:cNvSpPr>
            <a:spLocks noGrp="1"/>
          </p:cNvSpPr>
          <p:nvPr>
            <p:ph type="body" idx="15"/>
          </p:nvPr>
        </p:nvSpPr>
        <p:spPr>
          <a:xfrm>
            <a:off x="3380814" y="2268166"/>
            <a:ext cx="2382371"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79B24D4A-24D4-4C19-B8E4-B7B34D055A22}"/>
              </a:ext>
            </a:extLst>
          </p:cNvPr>
          <p:cNvSpPr>
            <a:spLocks noGrp="1"/>
          </p:cNvSpPr>
          <p:nvPr>
            <p:ph type="body" idx="16"/>
          </p:nvPr>
        </p:nvSpPr>
        <p:spPr>
          <a:xfrm>
            <a:off x="3380814" y="1878288"/>
            <a:ext cx="2382371"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AF97CD13-C2D8-4DF9-B701-0C88073DB5E7}"/>
              </a:ext>
            </a:extLst>
          </p:cNvPr>
          <p:cNvSpPr>
            <a:spLocks noGrp="1"/>
          </p:cNvSpPr>
          <p:nvPr>
            <p:ph type="body" idx="17"/>
          </p:nvPr>
        </p:nvSpPr>
        <p:spPr>
          <a:xfrm>
            <a:off x="4212582" y="1322702"/>
            <a:ext cx="718836"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1" name="Text Placeholder 2">
            <a:extLst>
              <a:ext uri="{FF2B5EF4-FFF2-40B4-BE49-F238E27FC236}">
                <a16:creationId xmlns:a16="http://schemas.microsoft.com/office/drawing/2014/main" id="{4529610B-4413-481B-B9E0-8FEBA647F1CE}"/>
              </a:ext>
            </a:extLst>
          </p:cNvPr>
          <p:cNvSpPr>
            <a:spLocks noGrp="1"/>
          </p:cNvSpPr>
          <p:nvPr>
            <p:ph type="body" idx="18"/>
          </p:nvPr>
        </p:nvSpPr>
        <p:spPr>
          <a:xfrm>
            <a:off x="3380812" y="4038514"/>
            <a:ext cx="2382371"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79E34447-83CD-4552-9429-F4C44AEEADE0}"/>
              </a:ext>
            </a:extLst>
          </p:cNvPr>
          <p:cNvSpPr>
            <a:spLocks noGrp="1"/>
          </p:cNvSpPr>
          <p:nvPr>
            <p:ph type="body" idx="19"/>
          </p:nvPr>
        </p:nvSpPr>
        <p:spPr>
          <a:xfrm>
            <a:off x="3380812" y="3648636"/>
            <a:ext cx="2382371"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2D68B7FF-8382-40DA-B2CD-B737321134AF}"/>
              </a:ext>
            </a:extLst>
          </p:cNvPr>
          <p:cNvSpPr>
            <a:spLocks noGrp="1"/>
          </p:cNvSpPr>
          <p:nvPr>
            <p:ph type="body" idx="20"/>
          </p:nvPr>
        </p:nvSpPr>
        <p:spPr>
          <a:xfrm>
            <a:off x="4212580" y="3102892"/>
            <a:ext cx="718836"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C1443ACC-3C2E-43B1-9C41-F1B650BA568E}"/>
              </a:ext>
            </a:extLst>
          </p:cNvPr>
          <p:cNvSpPr>
            <a:spLocks noGrp="1"/>
          </p:cNvSpPr>
          <p:nvPr>
            <p:ph type="body" idx="21"/>
          </p:nvPr>
        </p:nvSpPr>
        <p:spPr>
          <a:xfrm>
            <a:off x="723900" y="4038514"/>
            <a:ext cx="2382370"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B307829D-4950-496A-B2D0-D6A3A027FF4A}"/>
              </a:ext>
            </a:extLst>
          </p:cNvPr>
          <p:cNvSpPr>
            <a:spLocks noGrp="1"/>
          </p:cNvSpPr>
          <p:nvPr>
            <p:ph type="body" idx="22"/>
          </p:nvPr>
        </p:nvSpPr>
        <p:spPr>
          <a:xfrm>
            <a:off x="723900" y="3648636"/>
            <a:ext cx="2382370"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6" name="Text Placeholder 2">
            <a:extLst>
              <a:ext uri="{FF2B5EF4-FFF2-40B4-BE49-F238E27FC236}">
                <a16:creationId xmlns:a16="http://schemas.microsoft.com/office/drawing/2014/main" id="{0A44834D-2338-486D-8D4E-217E192CEA8D}"/>
              </a:ext>
            </a:extLst>
          </p:cNvPr>
          <p:cNvSpPr>
            <a:spLocks noGrp="1"/>
          </p:cNvSpPr>
          <p:nvPr>
            <p:ph type="body" idx="23"/>
          </p:nvPr>
        </p:nvSpPr>
        <p:spPr>
          <a:xfrm>
            <a:off x="1530956" y="3102892"/>
            <a:ext cx="768258"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7" name="Text Placeholder 2">
            <a:extLst>
              <a:ext uri="{FF2B5EF4-FFF2-40B4-BE49-F238E27FC236}">
                <a16:creationId xmlns:a16="http://schemas.microsoft.com/office/drawing/2014/main" id="{45A5E3BD-D36D-462B-9931-D9195B690156}"/>
              </a:ext>
            </a:extLst>
          </p:cNvPr>
          <p:cNvSpPr>
            <a:spLocks noGrp="1"/>
          </p:cNvSpPr>
          <p:nvPr>
            <p:ph type="body" idx="24"/>
          </p:nvPr>
        </p:nvSpPr>
        <p:spPr>
          <a:xfrm>
            <a:off x="6037729" y="2268166"/>
            <a:ext cx="2382371"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8" name="Text Placeholder 2">
            <a:extLst>
              <a:ext uri="{FF2B5EF4-FFF2-40B4-BE49-F238E27FC236}">
                <a16:creationId xmlns:a16="http://schemas.microsoft.com/office/drawing/2014/main" id="{71EAF7C4-F68C-4E82-B6FB-632C5315F16C}"/>
              </a:ext>
            </a:extLst>
          </p:cNvPr>
          <p:cNvSpPr>
            <a:spLocks noGrp="1"/>
          </p:cNvSpPr>
          <p:nvPr>
            <p:ph type="body" idx="25"/>
          </p:nvPr>
        </p:nvSpPr>
        <p:spPr>
          <a:xfrm>
            <a:off x="6037729" y="1878288"/>
            <a:ext cx="2382371"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9" name="Text Placeholder 2">
            <a:extLst>
              <a:ext uri="{FF2B5EF4-FFF2-40B4-BE49-F238E27FC236}">
                <a16:creationId xmlns:a16="http://schemas.microsoft.com/office/drawing/2014/main" id="{FCD37443-42DE-4EB8-B028-2A4A05A54410}"/>
              </a:ext>
            </a:extLst>
          </p:cNvPr>
          <p:cNvSpPr>
            <a:spLocks noGrp="1"/>
          </p:cNvSpPr>
          <p:nvPr>
            <p:ph type="body" idx="26"/>
          </p:nvPr>
        </p:nvSpPr>
        <p:spPr>
          <a:xfrm>
            <a:off x="6844785" y="1337629"/>
            <a:ext cx="768260"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0" name="Text Placeholder 2">
            <a:extLst>
              <a:ext uri="{FF2B5EF4-FFF2-40B4-BE49-F238E27FC236}">
                <a16:creationId xmlns:a16="http://schemas.microsoft.com/office/drawing/2014/main" id="{33ED8247-8A60-4F97-9516-3B9C037C6EE7}"/>
              </a:ext>
            </a:extLst>
          </p:cNvPr>
          <p:cNvSpPr>
            <a:spLocks noGrp="1"/>
          </p:cNvSpPr>
          <p:nvPr>
            <p:ph type="body" idx="27"/>
          </p:nvPr>
        </p:nvSpPr>
        <p:spPr>
          <a:xfrm>
            <a:off x="6037727" y="4038514"/>
            <a:ext cx="2382371"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1" name="Text Placeholder 2">
            <a:extLst>
              <a:ext uri="{FF2B5EF4-FFF2-40B4-BE49-F238E27FC236}">
                <a16:creationId xmlns:a16="http://schemas.microsoft.com/office/drawing/2014/main" id="{0DEF99B9-D30D-41AE-B8A8-8B2890B30583}"/>
              </a:ext>
            </a:extLst>
          </p:cNvPr>
          <p:cNvSpPr>
            <a:spLocks noGrp="1"/>
          </p:cNvSpPr>
          <p:nvPr>
            <p:ph type="body" idx="28"/>
          </p:nvPr>
        </p:nvSpPr>
        <p:spPr>
          <a:xfrm>
            <a:off x="6037727" y="3648636"/>
            <a:ext cx="2382371"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2" name="Text Placeholder 2">
            <a:extLst>
              <a:ext uri="{FF2B5EF4-FFF2-40B4-BE49-F238E27FC236}">
                <a16:creationId xmlns:a16="http://schemas.microsoft.com/office/drawing/2014/main" id="{0F6ABCAC-9A16-43FC-8462-46F5D05EA130}"/>
              </a:ext>
            </a:extLst>
          </p:cNvPr>
          <p:cNvSpPr>
            <a:spLocks noGrp="1"/>
          </p:cNvSpPr>
          <p:nvPr>
            <p:ph type="body" idx="29"/>
          </p:nvPr>
        </p:nvSpPr>
        <p:spPr>
          <a:xfrm>
            <a:off x="6844783" y="3098134"/>
            <a:ext cx="768260"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8413716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title only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02F3F980-8238-4F11-A848-62E76B22E55E}"/>
              </a:ext>
            </a:extLst>
          </p:cNvPr>
          <p:cNvSpPr>
            <a:spLocks noGrp="1"/>
          </p:cNvSpPr>
          <p:nvPr>
            <p:ph type="dt" sz="half" idx="10"/>
          </p:nvPr>
        </p:nvSpPr>
        <p:spPr/>
        <p:txBody>
          <a:bodyPr/>
          <a:lstStyle/>
          <a:p>
            <a:fld id="{9513EFF7-90E2-431F-8E31-BA0CE4C55B2F}" type="datetimeFigureOut">
              <a:rPr lang="en-US" smtClean="0"/>
              <a:t>5/16/2022</a:t>
            </a:fld>
            <a:endParaRPr lang="en-US" dirty="0"/>
          </a:p>
        </p:txBody>
      </p:sp>
      <p:sp>
        <p:nvSpPr>
          <p:cNvPr id="4" name="Marcador de pie de página 3">
            <a:extLst>
              <a:ext uri="{FF2B5EF4-FFF2-40B4-BE49-F238E27FC236}">
                <a16:creationId xmlns:a16="http://schemas.microsoft.com/office/drawing/2014/main" id="{07F08DDD-1203-48E6-A5A3-4A526A744D6B}"/>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C16166B5-206E-42C4-9A86-357F83C3B641}"/>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D93BAD85-7EEE-48DB-AA7B-3D5AF2BC5557}"/>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983150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title only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02F3F980-8238-4F11-A848-62E76B22E55E}"/>
              </a:ext>
            </a:extLst>
          </p:cNvPr>
          <p:cNvSpPr>
            <a:spLocks noGrp="1"/>
          </p:cNvSpPr>
          <p:nvPr>
            <p:ph type="dt" sz="half" idx="10"/>
          </p:nvPr>
        </p:nvSpPr>
        <p:spPr/>
        <p:txBody>
          <a:bodyPr/>
          <a:lstStyle/>
          <a:p>
            <a:fld id="{9513EFF7-90E2-431F-8E31-BA0CE4C55B2F}" type="datetimeFigureOut">
              <a:rPr lang="en-US" smtClean="0"/>
              <a:t>5/16/2022</a:t>
            </a:fld>
            <a:endParaRPr lang="en-US" dirty="0"/>
          </a:p>
        </p:txBody>
      </p:sp>
      <p:sp>
        <p:nvSpPr>
          <p:cNvPr id="4" name="Marcador de pie de página 3">
            <a:extLst>
              <a:ext uri="{FF2B5EF4-FFF2-40B4-BE49-F238E27FC236}">
                <a16:creationId xmlns:a16="http://schemas.microsoft.com/office/drawing/2014/main" id="{07F08DDD-1203-48E6-A5A3-4A526A744D6B}"/>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C16166B5-206E-42C4-9A86-357F83C3B641}"/>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D93BAD85-7EEE-48DB-AA7B-3D5AF2BC5557}"/>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40566907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8022307C-D1BA-4FEF-809E-8A95C9EBD256}"/>
              </a:ext>
            </a:extLst>
          </p:cNvPr>
          <p:cNvSpPr>
            <a:spLocks noGrp="1"/>
          </p:cNvSpPr>
          <p:nvPr>
            <p:ph type="dt" sz="half" idx="10"/>
          </p:nvPr>
        </p:nvSpPr>
        <p:spPr/>
        <p:txBody>
          <a:bodyPr/>
          <a:lstStyle/>
          <a:p>
            <a:fld id="{9513EFF7-90E2-431F-8E31-BA0CE4C55B2F}" type="datetimeFigureOut">
              <a:rPr lang="en-US" smtClean="0"/>
              <a:t>5/16/2022</a:t>
            </a:fld>
            <a:endParaRPr lang="en-US" dirty="0"/>
          </a:p>
        </p:txBody>
      </p:sp>
      <p:sp>
        <p:nvSpPr>
          <p:cNvPr id="4" name="Marcador de pie de página 3">
            <a:extLst>
              <a:ext uri="{FF2B5EF4-FFF2-40B4-BE49-F238E27FC236}">
                <a16:creationId xmlns:a16="http://schemas.microsoft.com/office/drawing/2014/main" id="{B5B13404-378A-4961-A564-2DBFEA6027C0}"/>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AD1596C8-8C93-4309-981A-9C71361DCEB5}"/>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FF665872-762E-4CFE-832B-CFA1A20145B4}"/>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7" name="Content Placeholder 2">
            <a:extLst>
              <a:ext uri="{FF2B5EF4-FFF2-40B4-BE49-F238E27FC236}">
                <a16:creationId xmlns:a16="http://schemas.microsoft.com/office/drawing/2014/main" id="{E132BA63-80E7-4035-9BA9-1B7B57FE9257}"/>
              </a:ext>
            </a:extLst>
          </p:cNvPr>
          <p:cNvSpPr>
            <a:spLocks noGrp="1"/>
          </p:cNvSpPr>
          <p:nvPr>
            <p:ph idx="1"/>
          </p:nvPr>
        </p:nvSpPr>
        <p:spPr>
          <a:xfrm>
            <a:off x="723900" y="1268017"/>
            <a:ext cx="7696200" cy="3323034"/>
          </a:xfrm>
        </p:spPr>
        <p:txBody>
          <a:bodyPr>
            <a:noAutofit/>
          </a:bodyPr>
          <a:lstStyle>
            <a:lvl1pPr marL="0" indent="0">
              <a:buNone/>
              <a:defRPr sz="1400">
                <a:solidFill>
                  <a:schemeClr val="bg1"/>
                </a:solidFill>
                <a:latin typeface="Raleway" pitchFamily="2" charset="0"/>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1480175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Imagen que contiene Patrón de fondo&#10;&#10;Descripción generada automáticamente">
            <a:extLst>
              <a:ext uri="{FF2B5EF4-FFF2-40B4-BE49-F238E27FC236}">
                <a16:creationId xmlns:a16="http://schemas.microsoft.com/office/drawing/2014/main" id="{C3CF40CD-F3C0-4BE5-8708-0140F7FBD5E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1764" b="1778"/>
          <a:stretch/>
        </p:blipFill>
        <p:spPr>
          <a:xfrm rot="16200000" flipH="1">
            <a:off x="3845891" y="246049"/>
            <a:ext cx="5544158" cy="5052060"/>
          </a:xfrm>
          <a:prstGeom prst="rect">
            <a:avLst/>
          </a:prstGeom>
        </p:spPr>
      </p:pic>
      <p:sp>
        <p:nvSpPr>
          <p:cNvPr id="2" name="Title 1"/>
          <p:cNvSpPr>
            <a:spLocks noGrp="1"/>
          </p:cNvSpPr>
          <p:nvPr>
            <p:ph type="title"/>
          </p:nvPr>
        </p:nvSpPr>
        <p:spPr>
          <a:xfrm>
            <a:off x="723900" y="2838951"/>
            <a:ext cx="7696200" cy="648552"/>
          </a:xfrm>
        </p:spPr>
        <p:txBody>
          <a:bodyPr anchor="b">
            <a:noAutofit/>
          </a:bodyPr>
          <a:lstStyle>
            <a:lvl1pPr algn="ctr">
              <a:defRPr sz="5000"/>
            </a:lvl1pPr>
          </a:lstStyle>
          <a:p>
            <a:r>
              <a:rPr lang="en-US" dirty="0"/>
              <a:t>Click to edit Master title style</a:t>
            </a:r>
          </a:p>
        </p:txBody>
      </p:sp>
      <p:sp>
        <p:nvSpPr>
          <p:cNvPr id="3" name="Text Placeholder 2"/>
          <p:cNvSpPr>
            <a:spLocks noGrp="1"/>
          </p:cNvSpPr>
          <p:nvPr>
            <p:ph type="body" idx="1"/>
          </p:nvPr>
        </p:nvSpPr>
        <p:spPr>
          <a:xfrm>
            <a:off x="723900" y="3578296"/>
            <a:ext cx="7696200" cy="273224"/>
          </a:xfrm>
        </p:spPr>
        <p:txBody>
          <a:bodyPr>
            <a:noAutofit/>
          </a:bodyPr>
          <a:lstStyle>
            <a:lvl1pPr marL="0" indent="0" algn="ctr">
              <a:buNone/>
              <a:defRPr sz="16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3839183" y="1575249"/>
            <a:ext cx="1465634" cy="729300"/>
          </a:xfrm>
        </p:spPr>
        <p:txBody>
          <a:bodyPr>
            <a:noAutofit/>
          </a:bodyPr>
          <a:lstStyle>
            <a:lvl1pPr marL="0" indent="0" algn="ctr">
              <a:buNone/>
              <a:defRPr sz="50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3" name="Content Placeholder 2"/>
          <p:cNvSpPr>
            <a:spLocks noGrp="1"/>
          </p:cNvSpPr>
          <p:nvPr>
            <p:ph idx="1"/>
          </p:nvPr>
        </p:nvSpPr>
        <p:spPr/>
        <p:txBody>
          <a:bodyPr>
            <a:noAutofit/>
          </a:bodyPr>
          <a:lstStyle>
            <a:lvl1pPr marL="0" indent="0">
              <a:buNone/>
              <a:defRPr sz="1400">
                <a:solidFill>
                  <a:schemeClr val="bg1"/>
                </a:solidFill>
                <a:latin typeface="Raleway" pitchFamily="2" charset="0"/>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Imagen 10" descr="Imagen que contiene Patrón de fondo&#10;&#10;Descripción generada automáticamente">
            <a:extLst>
              <a:ext uri="{FF2B5EF4-FFF2-40B4-BE49-F238E27FC236}">
                <a16:creationId xmlns:a16="http://schemas.microsoft.com/office/drawing/2014/main" id="{B0063E62-E94E-4148-BB62-02A0598CD6C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426" b="13804"/>
          <a:stretch/>
        </p:blipFill>
        <p:spPr>
          <a:xfrm flipH="1">
            <a:off x="5267893" y="2123887"/>
            <a:ext cx="3876107" cy="3019613"/>
          </a:xfrm>
          <a:prstGeom prst="rect">
            <a:avLst/>
          </a:prstGeom>
        </p:spPr>
      </p:pic>
      <p:sp>
        <p:nvSpPr>
          <p:cNvPr id="3" name="Content Placeholder 2"/>
          <p:cNvSpPr>
            <a:spLocks noGrp="1"/>
          </p:cNvSpPr>
          <p:nvPr>
            <p:ph sz="half" idx="1"/>
          </p:nvPr>
        </p:nvSpPr>
        <p:spPr>
          <a:xfrm>
            <a:off x="1132756" y="3404144"/>
            <a:ext cx="2847262" cy="942679"/>
          </a:xfrm>
        </p:spPr>
        <p:txBody>
          <a:bodyPr>
            <a:noAutofit/>
          </a:bodyPr>
          <a:lstStyle>
            <a:lvl1pPr marL="0" indent="0" algn="ctr">
              <a:buNone/>
              <a:defRPr sz="1400"/>
            </a:lvl1pPr>
            <a:lvl2pPr algn="ctr">
              <a:defRPr sz="1400"/>
            </a:lvl2pPr>
            <a:lvl3pPr algn="ctr">
              <a:defRPr sz="1400"/>
            </a:lvl3pPr>
            <a:lvl4pPr algn="ctr">
              <a:defRPr sz="1400"/>
            </a:lvl4pPr>
            <a:lvl5pPr algn="ct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63980" y="3404144"/>
            <a:ext cx="2847266" cy="942679"/>
          </a:xfrm>
        </p:spPr>
        <p:txBody>
          <a:bodyPr>
            <a:noAutofit/>
          </a:bodyPr>
          <a:lstStyle>
            <a:lvl1pPr marL="0" indent="0" algn="ctr">
              <a:buNone/>
              <a:defRPr sz="1400"/>
            </a:lvl1pPr>
            <a:lvl2pPr algn="ctr">
              <a:defRPr sz="1400"/>
            </a:lvl2pPr>
            <a:lvl3pPr algn="ctr">
              <a:defRPr sz="1400"/>
            </a:lvl3pPr>
            <a:lvl4pPr algn="ctr">
              <a:defRPr sz="1400"/>
            </a:lvl4pPr>
            <a:lvl5pPr algn="ct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p:txBody>
          <a:body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839088" y="2900433"/>
            <a:ext cx="3434598"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4870314" y="2900433"/>
            <a:ext cx="3434600"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column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68F7DF3-02F3-41BF-A060-159BA21B5D03}"/>
              </a:ext>
            </a:extLst>
          </p:cNvPr>
          <p:cNvSpPr>
            <a:spLocks noGrp="1"/>
          </p:cNvSpPr>
          <p:nvPr>
            <p:ph sz="half" idx="2" hasCustomPrompt="1"/>
          </p:nvPr>
        </p:nvSpPr>
        <p:spPr>
          <a:xfrm>
            <a:off x="723900" y="2167246"/>
            <a:ext cx="4224183" cy="2423285"/>
          </a:xfrm>
        </p:spPr>
        <p:txBody>
          <a:bodyPr anchor="ctr">
            <a:normAutofit/>
          </a:bodyPr>
          <a:lstStyle>
            <a:lvl1pPr marL="0" indent="0">
              <a:buNone/>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7">
            <a:extLst>
              <a:ext uri="{FF2B5EF4-FFF2-40B4-BE49-F238E27FC236}">
                <a16:creationId xmlns:a16="http://schemas.microsoft.com/office/drawing/2014/main" id="{58967345-DB07-428F-8914-C3F421A8AF4B}"/>
              </a:ext>
            </a:extLst>
          </p:cNvPr>
          <p:cNvSpPr>
            <a:spLocks noGrp="1"/>
          </p:cNvSpPr>
          <p:nvPr>
            <p:ph type="title"/>
          </p:nvPr>
        </p:nvSpPr>
        <p:spPr>
          <a:xfrm>
            <a:off x="723900" y="552449"/>
            <a:ext cx="4224183" cy="1335727"/>
          </a:xfrm>
        </p:spPr>
        <p:txBody>
          <a:bodyPr>
            <a:noAutofit/>
          </a:bodyPr>
          <a:lstStyle>
            <a:lvl1pPr algn="l">
              <a:defRPr sz="3500"/>
            </a:lvl1pPr>
          </a:lstStyle>
          <a:p>
            <a:r>
              <a:rPr lang="en-US" dirty="0"/>
              <a:t>Click to edit Master title style</a:t>
            </a:r>
          </a:p>
        </p:txBody>
      </p:sp>
    </p:spTree>
    <p:extLst>
      <p:ext uri="{BB962C8B-B14F-4D97-AF65-F5344CB8AC3E}">
        <p14:creationId xmlns:p14="http://schemas.microsoft.com/office/powerpoint/2010/main" val="1907460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oi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nd descri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635800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973393"/>
            <a:ext cx="3354030" cy="1550425"/>
          </a:xfrm>
        </p:spPr>
        <p:txBody>
          <a:bodyPr anchor="b">
            <a:noAutofit/>
          </a:bodyPr>
          <a:lstStyle>
            <a:lvl1pPr>
              <a:defRPr sz="3500"/>
            </a:lvl1pPr>
          </a:lstStyle>
          <a:p>
            <a:r>
              <a:rPr lang="en-US" dirty="0"/>
              <a:t>Click to edit Master title style</a:t>
            </a:r>
          </a:p>
        </p:txBody>
      </p:sp>
      <p:sp>
        <p:nvSpPr>
          <p:cNvPr id="3" name="Picture Placeholder 2"/>
          <p:cNvSpPr>
            <a:spLocks noGrp="1" noChangeAspect="1"/>
          </p:cNvSpPr>
          <p:nvPr>
            <p:ph type="pic" idx="1"/>
          </p:nvPr>
        </p:nvSpPr>
        <p:spPr>
          <a:xfrm>
            <a:off x="4572000" y="744140"/>
            <a:ext cx="384810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723900" y="2713238"/>
            <a:ext cx="3354030" cy="1121342"/>
          </a:xfrm>
        </p:spPr>
        <p:txBody>
          <a:bodyPr>
            <a:normAutofit/>
          </a:bodyPr>
          <a:lstStyle>
            <a:lvl1pPr marL="0" indent="0">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1504375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5/16/2022</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6" r:id="rId6"/>
    <p:sldLayoutId id="2147483658" r:id="rId7"/>
    <p:sldLayoutId id="2147483671" r:id="rId8"/>
    <p:sldLayoutId id="2147483672" r:id="rId9"/>
    <p:sldLayoutId id="2147483659" r:id="rId10"/>
    <p:sldLayoutId id="2147483670" r:id="rId11"/>
    <p:sldLayoutId id="2147483675" r:id="rId12"/>
    <p:sldLayoutId id="2147483679" r:id="rId13"/>
    <p:sldLayoutId id="2147483680" r:id="rId14"/>
    <p:sldLayoutId id="2147483681" r:id="rId15"/>
  </p:sldLayoutIdLst>
  <p:txStyles>
    <p:titleStyle>
      <a:lvl1pPr algn="ctr" defTabSz="685800" rtl="0" eaLnBrk="1" latinLnBrk="0" hangingPunct="1">
        <a:lnSpc>
          <a:spcPct val="90000"/>
        </a:lnSpc>
        <a:spcBef>
          <a:spcPct val="0"/>
        </a:spcBef>
        <a:buNone/>
        <a:defRPr sz="3500" kern="1200">
          <a:solidFill>
            <a:schemeClr val="bg1"/>
          </a:solidFill>
          <a:latin typeface="Space Mono" panose="02000509040000020004" pitchFamily="49"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1pPr>
      <a:lvl2pPr marL="5143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2pPr>
      <a:lvl3pPr marL="8572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9.png"/><Relationship Id="rId1" Type="http://schemas.openxmlformats.org/officeDocument/2006/relationships/slideLayout" Target="../slideLayouts/slideLayout9.xml"/><Relationship Id="rId4" Type="http://schemas.openxmlformats.org/officeDocument/2006/relationships/hyperlink" Target="https://www.youtube.com/watch?v=uD4izuDMUQA"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jpeg"/><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5.png"/><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510242" y="760131"/>
            <a:ext cx="3236782" cy="2512461"/>
          </a:xfrm>
        </p:spPr>
        <p:txBody>
          <a:bodyPr>
            <a:normAutofit/>
          </a:bodyPr>
          <a:lstStyle/>
          <a:p>
            <a:r>
              <a:rPr lang="en-US" sz="2900" dirty="0" err="1"/>
              <a:t>presentación</a:t>
            </a:r>
            <a:br>
              <a:rPr lang="en-US" sz="2900" dirty="0"/>
            </a:br>
            <a:br>
              <a:rPr lang="en-US" sz="2900" dirty="0"/>
            </a:br>
            <a:r>
              <a:rPr lang="en-US" sz="2900" dirty="0"/>
              <a:t>TIEMPO </a:t>
            </a:r>
            <a:br>
              <a:rPr lang="en-US" sz="2900" dirty="0"/>
            </a:br>
            <a:br>
              <a:rPr lang="en-US" sz="2900" dirty="0"/>
            </a:br>
            <a:r>
              <a:rPr lang="en-US" sz="2900" dirty="0"/>
              <a:t>Proyecto </a:t>
            </a:r>
            <a:r>
              <a:rPr lang="en-US" sz="2900" dirty="0" err="1"/>
              <a:t>Ofimática</a:t>
            </a:r>
            <a:r>
              <a:rPr lang="en-US" sz="2900" dirty="0"/>
              <a:t> </a:t>
            </a:r>
            <a:r>
              <a:rPr lang="en-US" sz="2900" dirty="0" err="1"/>
              <a:t>Avanzada</a:t>
            </a:r>
            <a:endParaRPr lang="en-US" sz="2900" dirty="0"/>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a:xfrm>
            <a:off x="787299" y="3808351"/>
            <a:ext cx="2718353" cy="1335149"/>
          </a:xfrm>
        </p:spPr>
        <p:txBody>
          <a:bodyPr>
            <a:normAutofit/>
          </a:bodyPr>
          <a:lstStyle/>
          <a:p>
            <a:r>
              <a:rPr lang="en-US" sz="1500" dirty="0">
                <a:latin typeface="Raleway" pitchFamily="2" charset="0"/>
              </a:rPr>
              <a:t>Carlo Marcello Menjivar Montes de Oca</a:t>
            </a:r>
          </a:p>
          <a:p>
            <a:r>
              <a:rPr lang="en-US" sz="1500" dirty="0">
                <a:latin typeface="Raleway" pitchFamily="2" charset="0"/>
              </a:rPr>
              <a:t>20551123</a:t>
            </a:r>
            <a:br>
              <a:rPr lang="en-US" sz="1500" dirty="0">
                <a:latin typeface="Raleway" pitchFamily="2" charset="0"/>
              </a:rPr>
            </a:br>
            <a:br>
              <a:rPr lang="en-US" sz="1500" dirty="0">
                <a:latin typeface="Raleway" pitchFamily="2" charset="0"/>
              </a:rPr>
            </a:br>
            <a:r>
              <a:rPr lang="en-US" sz="1500" dirty="0" err="1">
                <a:latin typeface="Raleway" pitchFamily="2" charset="0"/>
              </a:rPr>
              <a:t>Aquí</a:t>
            </a:r>
            <a:r>
              <a:rPr lang="en-US" sz="1500" dirty="0">
                <a:latin typeface="Raleway" pitchFamily="2" charset="0"/>
              </a:rPr>
              <a:t> </a:t>
            </a:r>
            <a:r>
              <a:rPr lang="en-US" sz="1500" dirty="0" err="1">
                <a:latin typeface="Raleway" pitchFamily="2" charset="0"/>
              </a:rPr>
              <a:t>inicia</a:t>
            </a:r>
            <a:r>
              <a:rPr lang="en-US" sz="1500" dirty="0">
                <a:latin typeface="Raleway" pitchFamily="2" charset="0"/>
              </a:rPr>
              <a:t> mi </a:t>
            </a:r>
            <a:r>
              <a:rPr lang="en-US" sz="1500" dirty="0" err="1">
                <a:latin typeface="Raleway" pitchFamily="2" charset="0"/>
              </a:rPr>
              <a:t>presentación</a:t>
            </a:r>
            <a:endParaRPr lang="en-US" sz="1500" dirty="0">
              <a:latin typeface="Raleway" pitchFamily="2" charset="0"/>
            </a:endParaRPr>
          </a:p>
        </p:txBody>
      </p:sp>
      <p:grpSp>
        <p:nvGrpSpPr>
          <p:cNvPr id="15" name="Group 14">
            <a:extLst>
              <a:ext uri="{FF2B5EF4-FFF2-40B4-BE49-F238E27FC236}">
                <a16:creationId xmlns:a16="http://schemas.microsoft.com/office/drawing/2014/main" id="{CE13B848-F9EE-4456-8D73-C25390B654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75896"/>
            <a:ext cx="1396390" cy="538135"/>
            <a:chOff x="0" y="1065353"/>
            <a:chExt cx="1861854" cy="717514"/>
          </a:xfrm>
          <a:solidFill>
            <a:schemeClr val="bg1"/>
          </a:solidFill>
        </p:grpSpPr>
        <p:sp>
          <p:nvSpPr>
            <p:cNvPr id="16" name="Freeform: Shape 15">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7" name="Freeform: Shape 16">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19" name="Oval 18">
            <a:extLst>
              <a:ext uri="{FF2B5EF4-FFF2-40B4-BE49-F238E27FC236}">
                <a16:creationId xmlns:a16="http://schemas.microsoft.com/office/drawing/2014/main" id="{1D5AFED5-EFBA-4DCE-A2F2-3B1B73601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9764" y="141324"/>
            <a:ext cx="2058951" cy="2058951"/>
          </a:xfrm>
          <a:prstGeom prst="ellipse">
            <a:avLst/>
          </a:prstGeom>
          <a:solidFill>
            <a:srgbClr val="FFFFFF"/>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BB06BF2F-5822-4F90-BF7D-7FDA657612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9764" y="141324"/>
            <a:ext cx="2058951" cy="205895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AFBE702A-233C-4424-B0B6-5435E4A34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19544" y="80814"/>
            <a:ext cx="2058951" cy="2058951"/>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AE689860-A291-4B0F-AB65-421F8C20E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53155" y="2071664"/>
            <a:ext cx="2954135" cy="2954134"/>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C82BEF57-041E-4DE3-B65C-CBE71211B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53155" y="2071664"/>
            <a:ext cx="2954135" cy="2954134"/>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D9DFE8A5-DCEC-4A43-B613-D62AC8C57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7029" y="227915"/>
            <a:ext cx="2291783" cy="2291783"/>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45E0BF71-78CD-4FD9-BB54-48CD14158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7029" y="227915"/>
            <a:ext cx="2291783" cy="2291783"/>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26B7664A-BE61-4A65-B937-A31E08B8B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46607" y="160562"/>
            <a:ext cx="2291783" cy="2291783"/>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n 6" descr="Una estrella de color negro&#10;&#10;Descripción generada automáticamente con confianza baja">
            <a:extLst>
              <a:ext uri="{FF2B5EF4-FFF2-40B4-BE49-F238E27FC236}">
                <a16:creationId xmlns:a16="http://schemas.microsoft.com/office/drawing/2014/main" id="{97CE9324-0A66-40D5-9B2B-2B328B7F3D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275246" y="524726"/>
            <a:ext cx="1014248" cy="1578597"/>
          </a:xfrm>
          <a:prstGeom prst="rect">
            <a:avLst/>
          </a:prstGeom>
        </p:spPr>
      </p:pic>
      <p:grpSp>
        <p:nvGrpSpPr>
          <p:cNvPr id="35"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38817" y="424244"/>
            <a:ext cx="790849" cy="352267"/>
            <a:chOff x="9841624" y="4115729"/>
            <a:chExt cx="602169" cy="268223"/>
          </a:xfrm>
          <a:solidFill>
            <a:schemeClr val="bg1"/>
          </a:solidFill>
        </p:grpSpPr>
        <p:sp>
          <p:nvSpPr>
            <p:cNvPr id="36" name="Freeform: Shape 35">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8" name="Imagen 7" descr="Imagen que contiene Patrón de fondo&#10;&#10;Descripción generada automáticamente">
            <a:extLst>
              <a:ext uri="{FF2B5EF4-FFF2-40B4-BE49-F238E27FC236}">
                <a16:creationId xmlns:a16="http://schemas.microsoft.com/office/drawing/2014/main" id="{138275C3-D8AB-4EA7-B0E9-C22A9EADE7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268247" y="539322"/>
            <a:ext cx="1365511" cy="1116305"/>
          </a:xfrm>
          <a:prstGeom prst="rect">
            <a:avLst/>
          </a:prstGeom>
        </p:spPr>
      </p:pic>
      <p:sp>
        <p:nvSpPr>
          <p:cNvPr id="42" name="Oval 41">
            <a:extLst>
              <a:ext uri="{FF2B5EF4-FFF2-40B4-BE49-F238E27FC236}">
                <a16:creationId xmlns:a16="http://schemas.microsoft.com/office/drawing/2014/main" id="{87045360-A428-4E4B-989C-E4EF4D920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41917" y="1972671"/>
            <a:ext cx="2954134" cy="2954135"/>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descr="Forma&#10;&#10;Descripción generada automáticamente">
            <a:extLst>
              <a:ext uri="{FF2B5EF4-FFF2-40B4-BE49-F238E27FC236}">
                <a16:creationId xmlns:a16="http://schemas.microsoft.com/office/drawing/2014/main" id="{E069FE39-9AFF-4E56-B3BB-5BAB5B0456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758691" y="3195260"/>
            <a:ext cx="1920586" cy="508955"/>
          </a:xfrm>
          <a:prstGeom prst="rect">
            <a:avLst/>
          </a:prstGeom>
        </p:spPr>
      </p:pic>
      <p:pic>
        <p:nvPicPr>
          <p:cNvPr id="5" name="Imagen 4">
            <a:extLst>
              <a:ext uri="{FF2B5EF4-FFF2-40B4-BE49-F238E27FC236}">
                <a16:creationId xmlns:a16="http://schemas.microsoft.com/office/drawing/2014/main" id="{06D840BE-8B09-4413-9549-168E70C5A7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0090" y="484122"/>
            <a:ext cx="845820" cy="68328"/>
          </a:xfrm>
          <a:prstGeom prst="rect">
            <a:avLst/>
          </a:prstGeom>
        </p:spPr>
      </p:pic>
    </p:spTree>
    <p:extLst>
      <p:ext uri="{BB962C8B-B14F-4D97-AF65-F5344CB8AC3E}">
        <p14:creationId xmlns:p14="http://schemas.microsoft.com/office/powerpoint/2010/main" val="4122427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childTnLst>
                          </p:cTn>
                        </p:par>
                        <p:par>
                          <p:cTn id="20" fill="hold">
                            <p:stCondLst>
                              <p:cond delay="25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par>
                          <p:cTn id="28" fill="hold">
                            <p:stCondLst>
                              <p:cond delay="3500"/>
                            </p:stCondLst>
                            <p:childTnLst>
                              <p:par>
                                <p:cTn id="29" presetID="10" presetClass="entr" presetSubtype="0"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51E7BB40-F2F6-45A8-8DCB-F145F4A18596}"/>
              </a:ext>
            </a:extLst>
          </p:cNvPr>
          <p:cNvSpPr/>
          <p:nvPr/>
        </p:nvSpPr>
        <p:spPr>
          <a:xfrm>
            <a:off x="3869343" y="1446612"/>
            <a:ext cx="1405314" cy="9201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723900" y="2838951"/>
            <a:ext cx="7696200" cy="648552"/>
          </a:xfrm>
        </p:spPr>
        <p:txBody>
          <a:bodyPr/>
          <a:lstStyle/>
          <a:p>
            <a:r>
              <a:rPr lang="es-ES" dirty="0"/>
              <a:t>Viaje en el Tiempo</a:t>
            </a:r>
            <a:endParaRPr lang="en-US" dirty="0"/>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a:xfrm>
            <a:off x="723900" y="3578296"/>
            <a:ext cx="7696200" cy="273224"/>
          </a:xfrm>
        </p:spPr>
        <p:txBody>
          <a:bodyPr/>
          <a:lstStyle/>
          <a:p>
            <a:r>
              <a:rPr lang="en-US" sz="1200" i="1" dirty="0"/>
              <a:t>“</a:t>
            </a:r>
            <a:r>
              <a:rPr lang="en-US" sz="1200" i="1" dirty="0" err="1"/>
              <a:t>ponte</a:t>
            </a:r>
            <a:r>
              <a:rPr lang="en-US" sz="1200" i="1" dirty="0"/>
              <a:t> </a:t>
            </a:r>
            <a:r>
              <a:rPr lang="en-US" sz="1200" i="1" dirty="0" err="1"/>
              <a:t>el</a:t>
            </a:r>
            <a:r>
              <a:rPr lang="en-US" sz="1200" i="1" dirty="0"/>
              <a:t> </a:t>
            </a:r>
            <a:r>
              <a:rPr lang="en-US" sz="1200" i="1" dirty="0" err="1"/>
              <a:t>cinturón</a:t>
            </a:r>
            <a:r>
              <a:rPr lang="en-US" sz="1200" i="1" dirty="0"/>
              <a:t> de </a:t>
            </a:r>
            <a:r>
              <a:rPr lang="en-US" sz="1200" i="1" dirty="0" err="1"/>
              <a:t>seguridad</a:t>
            </a:r>
            <a:r>
              <a:rPr lang="en-US" sz="1200" i="1" dirty="0"/>
              <a:t>, es hora de </a:t>
            </a:r>
            <a:r>
              <a:rPr lang="en-US" sz="1200" i="1" dirty="0" err="1"/>
              <a:t>acelerar</a:t>
            </a:r>
            <a:r>
              <a:rPr lang="en-US" sz="1200" i="1" dirty="0"/>
              <a:t> </a:t>
            </a:r>
            <a:r>
              <a:rPr lang="en-US" sz="1200" i="1" dirty="0" err="1"/>
              <a:t>el</a:t>
            </a:r>
            <a:r>
              <a:rPr lang="en-US" sz="1200" i="1" dirty="0"/>
              <a:t> </a:t>
            </a:r>
            <a:r>
              <a:rPr lang="en-US" sz="1200" i="1" dirty="0" err="1"/>
              <a:t>deLorean</a:t>
            </a:r>
            <a:r>
              <a:rPr lang="en-US" sz="1200" i="1" dirty="0"/>
              <a: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a:xfrm>
            <a:off x="3839183" y="1568161"/>
            <a:ext cx="1465634" cy="729300"/>
          </a:xfrm>
        </p:spPr>
        <p:txBody>
          <a:bodyPr/>
          <a:lstStyle/>
          <a:p>
            <a:r>
              <a:rPr lang="es-ES" dirty="0"/>
              <a:t>04</a:t>
            </a:r>
          </a:p>
        </p:txBody>
      </p:sp>
      <p:pic>
        <p:nvPicPr>
          <p:cNvPr id="9" name="Imagen 8" descr="Imagen que contiene luz, puesta de sol, caminando, sol&#10;&#10;Descripción generada automáticamente">
            <a:extLst>
              <a:ext uri="{FF2B5EF4-FFF2-40B4-BE49-F238E27FC236}">
                <a16:creationId xmlns:a16="http://schemas.microsoft.com/office/drawing/2014/main" id="{639DCCA2-9858-4220-B31D-CCCEAA4F29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214713"/>
            <a:ext cx="1340903" cy="315348"/>
          </a:xfrm>
          <a:prstGeom prst="rect">
            <a:avLst/>
          </a:prstGeom>
        </p:spPr>
      </p:pic>
      <p:pic>
        <p:nvPicPr>
          <p:cNvPr id="10" name="Imagen 9" descr="Una estrella de color negro&#10;&#10;Descripción generada automáticamente con confianza baja">
            <a:extLst>
              <a:ext uri="{FF2B5EF4-FFF2-40B4-BE49-F238E27FC236}">
                <a16:creationId xmlns:a16="http://schemas.microsoft.com/office/drawing/2014/main" id="{905A640D-9BD3-440D-A713-8DF613A13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759837">
            <a:off x="5863460" y="152670"/>
            <a:ext cx="1413641" cy="2201746"/>
          </a:xfrm>
          <a:prstGeom prst="rect">
            <a:avLst/>
          </a:prstGeom>
        </p:spPr>
      </p:pic>
      <p:pic>
        <p:nvPicPr>
          <p:cNvPr id="33" name="Imagen 32" descr="Forma&#10;&#10;Descripción generada automáticamente">
            <a:extLst>
              <a:ext uri="{FF2B5EF4-FFF2-40B4-BE49-F238E27FC236}">
                <a16:creationId xmlns:a16="http://schemas.microsoft.com/office/drawing/2014/main" id="{23A1DFB1-DC0E-4133-A6F9-B835A5F722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7549584" y="4089675"/>
            <a:ext cx="3322320" cy="880771"/>
          </a:xfrm>
          <a:prstGeom prst="rect">
            <a:avLst/>
          </a:prstGeom>
        </p:spPr>
      </p:pic>
      <p:pic>
        <p:nvPicPr>
          <p:cNvPr id="34" name="Imagen 33" descr="Forma&#10;&#10;Descripción generada automáticamente">
            <a:extLst>
              <a:ext uri="{FF2B5EF4-FFF2-40B4-BE49-F238E27FC236}">
                <a16:creationId xmlns:a16="http://schemas.microsoft.com/office/drawing/2014/main" id="{638A0E52-DE28-4E11-BDA6-D92E55520D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073435" y="956462"/>
            <a:ext cx="3322320" cy="880771"/>
          </a:xfrm>
          <a:prstGeom prst="rect">
            <a:avLst/>
          </a:prstGeom>
        </p:spPr>
      </p:pic>
    </p:spTree>
    <p:extLst>
      <p:ext uri="{BB962C8B-B14F-4D97-AF65-F5344CB8AC3E}">
        <p14:creationId xmlns:p14="http://schemas.microsoft.com/office/powerpoint/2010/main" val="2922635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fade">
                                      <p:cBhvr>
                                        <p:cTn id="28"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 grpId="0"/>
      <p:bldP spid="5" grpId="0" build="p"/>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35C956CA-A8FB-4F91-A258-FBE459CD9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Imagen 5" descr="Forma&#10;&#10;Descripción generada automáticamente">
            <a:extLst>
              <a:ext uri="{FF2B5EF4-FFF2-40B4-BE49-F238E27FC236}">
                <a16:creationId xmlns:a16="http://schemas.microsoft.com/office/drawing/2014/main" id="{21FE405E-50D3-4838-B248-64DC020C1B64}"/>
              </a:ext>
            </a:extLst>
          </p:cNvPr>
          <p:cNvPicPr>
            <a:picLocks noChangeAspect="1"/>
          </p:cNvPicPr>
          <p:nvPr/>
        </p:nvPicPr>
        <p:blipFill rotWithShape="1">
          <a:blip r:embed="rId2">
            <a:extLst>
              <a:ext uri="{28A0092B-C50C-407E-A947-70E740481C1C}">
                <a14:useLocalDpi xmlns:a14="http://schemas.microsoft.com/office/drawing/2010/main" val="0"/>
              </a:ext>
            </a:extLst>
          </a:blip>
          <a:srcRect l="5677" r="20681" b="2"/>
          <a:stretch/>
        </p:blipFill>
        <p:spPr>
          <a:xfrm>
            <a:off x="4159918" y="10"/>
            <a:ext cx="4984081" cy="1793487"/>
          </a:xfrm>
          <a:prstGeom prst="rect">
            <a:avLst/>
          </a:prstGeom>
        </p:spPr>
      </p:pic>
      <p:sp>
        <p:nvSpPr>
          <p:cNvPr id="22" name="Rectangle 21">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Placeholder 9">
            <a:extLst>
              <a:ext uri="{FF2B5EF4-FFF2-40B4-BE49-F238E27FC236}">
                <a16:creationId xmlns:a16="http://schemas.microsoft.com/office/drawing/2014/main" id="{9FF2AB52-859D-4270-8EBA-14897382663F}"/>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l="377" r="15936" b="1"/>
          <a:stretch/>
        </p:blipFill>
        <p:spPr>
          <a:xfrm>
            <a:off x="4159918" y="1793502"/>
            <a:ext cx="4984081" cy="3349993"/>
          </a:xfrm>
          <a:prstGeom prst="rect">
            <a:avLst/>
          </a:prstGeom>
        </p:spPr>
      </p:pic>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a:xfrm>
            <a:off x="890751" y="682823"/>
            <a:ext cx="3481223" cy="1099841"/>
          </a:xfrm>
        </p:spPr>
        <p:txBody>
          <a:bodyPr vert="horz" lIns="91440" tIns="45720" rIns="91440" bIns="45720" rtlCol="0" anchor="b">
            <a:normAutofit/>
          </a:bodyPr>
          <a:lstStyle/>
          <a:p>
            <a:pPr algn="l" defTabSz="914400"/>
            <a:r>
              <a:rPr lang="en-US" sz="3400" kern="1200">
                <a:latin typeface="+mj-lt"/>
                <a:ea typeface="+mj-ea"/>
                <a:cs typeface="+mj-cs"/>
              </a:rPr>
              <a:t>Viaje en el Tiempo</a:t>
            </a:r>
          </a:p>
        </p:txBody>
      </p:sp>
      <p:cxnSp>
        <p:nvCxnSpPr>
          <p:cNvPr id="24" name="Straight Connector 23">
            <a:extLst>
              <a:ext uri="{FF2B5EF4-FFF2-40B4-BE49-F238E27FC236}">
                <a16:creationId xmlns:a16="http://schemas.microsoft.com/office/drawing/2014/main" id="{967F2066-0253-4771-A5F6-68111E1FE8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90751" y="1798429"/>
            <a:ext cx="825324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a:xfrm>
            <a:off x="890751" y="1869060"/>
            <a:ext cx="3481223" cy="2261886"/>
          </a:xfrm>
        </p:spPr>
        <p:txBody>
          <a:bodyPr vert="horz" lIns="91440" tIns="45720" rIns="91440" bIns="45720" rtlCol="0">
            <a:normAutofit/>
          </a:bodyPr>
          <a:lstStyle/>
          <a:p>
            <a:pPr indent="-228600" defTabSz="914400">
              <a:buFont typeface="Arial" panose="020B0604020202020204" pitchFamily="34" charset="0"/>
              <a:buChar char="•"/>
            </a:pPr>
            <a:r>
              <a:rPr lang="en-US" sz="800">
                <a:latin typeface="+mn-lt"/>
                <a:ea typeface="+mn-ea"/>
                <a:cs typeface="+mn-cs"/>
              </a:rPr>
              <a:t>Viajar en el tiempo significa avanzar o retroceder a diferentes puntos en el tiempo, de la misma manera que te mueves entre diferentes puntos en el espacio. Saltar hacia adelante en el tiempo ocurre en la naturaleza. Los astronautas de la Estación Espacial Internacional saltan en el tiempo cuando regresan a la Tierra debido a su movimiento más lento en relación con la estación.</a:t>
            </a:r>
          </a:p>
          <a:p>
            <a:pPr indent="-228600" defTabSz="914400">
              <a:buFont typeface="Arial" panose="020B0604020202020204" pitchFamily="34" charset="0"/>
              <a:buChar char="•"/>
            </a:pPr>
            <a:r>
              <a:rPr lang="en-US" sz="800">
                <a:latin typeface="+mn-lt"/>
                <a:ea typeface="+mn-ea"/>
                <a:cs typeface="+mn-cs"/>
              </a:rPr>
              <a:t> </a:t>
            </a:r>
          </a:p>
          <a:p>
            <a:pPr indent="-228600" defTabSz="914400">
              <a:buFont typeface="Arial" panose="020B0604020202020204" pitchFamily="34" charset="0"/>
              <a:buChar char="•"/>
            </a:pPr>
            <a:r>
              <a:rPr lang="en-US" sz="800">
                <a:latin typeface="+mn-lt"/>
                <a:ea typeface="+mn-ea"/>
                <a:cs typeface="+mn-cs"/>
              </a:rPr>
              <a:t>Sin embargo, la idea de viajar en el tiempo plantea problemas. Una cuestión es la causalidad o causa y efecto. Retroceder en el tiempo podría causar una paradoja temporal. La "paradoja del abuelo" es un ejemplo clásico. Según la paradoja, si viajas en el tiempo y matas a tu abuelo antes de que naciera tu madre o tu padre, podrías evitar tu propio nacimiento. Muchos físicos creen que viajar en el tiempo al pasado es imposible, pero existen soluciones para una paradoja temporal, como viajar entre universos paralelos o puntos de ramificación.</a:t>
            </a:r>
          </a:p>
        </p:txBody>
      </p:sp>
    </p:spTree>
    <p:extLst>
      <p:ext uri="{BB962C8B-B14F-4D97-AF65-F5344CB8AC3E}">
        <p14:creationId xmlns:p14="http://schemas.microsoft.com/office/powerpoint/2010/main" val="3484637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500"/>
                                        <p:tgtEl>
                                          <p:spTgt spid="7">
                                            <p:txEl>
                                              <p:pRg st="0" end="0"/>
                                            </p:txEl>
                                          </p:spTgt>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Effect transition="in" filter="fade">
                                      <p:cBhvr>
                                        <p:cTn id="23" dur="500"/>
                                        <p:tgtEl>
                                          <p:spTgt spid="7">
                                            <p:txEl>
                                              <p:pRg st="1" end="1"/>
                                            </p:txEl>
                                          </p:spTgt>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Effect transition="in" filter="fade">
                                      <p:cBhvr>
                                        <p:cTn id="2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51E7BB40-F2F6-45A8-8DCB-F145F4A18596}"/>
              </a:ext>
            </a:extLst>
          </p:cNvPr>
          <p:cNvSpPr/>
          <p:nvPr/>
        </p:nvSpPr>
        <p:spPr>
          <a:xfrm>
            <a:off x="3869343" y="1446612"/>
            <a:ext cx="1405314" cy="9201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723900" y="2838951"/>
            <a:ext cx="7696200" cy="648552"/>
          </a:xfrm>
        </p:spPr>
        <p:txBody>
          <a:bodyPr/>
          <a:lstStyle/>
          <a:p>
            <a:r>
              <a:rPr lang="es-ES" dirty="0"/>
              <a:t>Percepción del Tiempo</a:t>
            </a:r>
            <a:endParaRPr lang="en-US" dirty="0"/>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a:xfrm>
            <a:off x="723900" y="3578296"/>
            <a:ext cx="7696200" cy="273224"/>
          </a:xfrm>
        </p:spPr>
        <p:txBody>
          <a:bodyPr/>
          <a:lstStyle/>
          <a:p>
            <a:r>
              <a:rPr lang="en-US" sz="1200" i="1" dirty="0"/>
              <a:t>“</a:t>
            </a:r>
            <a:r>
              <a:rPr lang="en-US" sz="1200" i="1" dirty="0" err="1"/>
              <a:t>qué</a:t>
            </a:r>
            <a:r>
              <a:rPr lang="en-US" sz="1200" i="1" dirty="0"/>
              <a:t>?? Una siesta de 15 </a:t>
            </a:r>
            <a:r>
              <a:rPr lang="en-US" sz="1200" i="1" dirty="0" err="1"/>
              <a:t>minutos</a:t>
            </a:r>
            <a:r>
              <a:rPr lang="en-US" sz="1200" i="1" dirty="0"/>
              <a:t>… antes </a:t>
            </a:r>
            <a:r>
              <a:rPr lang="en-US" sz="1200" i="1" dirty="0" err="1"/>
              <a:t>eran</a:t>
            </a:r>
            <a:r>
              <a:rPr lang="en-US" sz="1200" i="1" dirty="0"/>
              <a:t> </a:t>
            </a:r>
            <a:r>
              <a:rPr lang="en-US" sz="1200" i="1" dirty="0" err="1"/>
              <a:t>eternas</a:t>
            </a:r>
            <a:r>
              <a:rPr lang="en-US" sz="1200" i="1" dirty="0"/>
              <a: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a:xfrm>
            <a:off x="3839183" y="1575249"/>
            <a:ext cx="1465634" cy="729300"/>
          </a:xfrm>
        </p:spPr>
        <p:txBody>
          <a:bodyPr/>
          <a:lstStyle/>
          <a:p>
            <a:r>
              <a:rPr lang="es-ES" dirty="0"/>
              <a:t>05</a:t>
            </a:r>
            <a:endParaRPr lang="en-US" dirty="0"/>
          </a:p>
        </p:txBody>
      </p:sp>
      <p:pic>
        <p:nvPicPr>
          <p:cNvPr id="9" name="Imagen 8" descr="Imagen que contiene luz, puesta de sol, caminando, sol&#10;&#10;Descripción generada automáticamente">
            <a:extLst>
              <a:ext uri="{FF2B5EF4-FFF2-40B4-BE49-F238E27FC236}">
                <a16:creationId xmlns:a16="http://schemas.microsoft.com/office/drawing/2014/main" id="{639DCCA2-9858-4220-B31D-CCCEAA4F29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214713"/>
            <a:ext cx="1340903" cy="315348"/>
          </a:xfrm>
          <a:prstGeom prst="rect">
            <a:avLst/>
          </a:prstGeom>
        </p:spPr>
      </p:pic>
      <p:pic>
        <p:nvPicPr>
          <p:cNvPr id="10" name="Imagen 9" descr="Una estrella de color negro&#10;&#10;Descripción generada automáticamente con confianza baja">
            <a:extLst>
              <a:ext uri="{FF2B5EF4-FFF2-40B4-BE49-F238E27FC236}">
                <a16:creationId xmlns:a16="http://schemas.microsoft.com/office/drawing/2014/main" id="{905A640D-9BD3-440D-A713-8DF613A13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759837">
            <a:off x="5863460" y="152670"/>
            <a:ext cx="1413641" cy="2201746"/>
          </a:xfrm>
          <a:prstGeom prst="rect">
            <a:avLst/>
          </a:prstGeom>
        </p:spPr>
      </p:pic>
      <p:pic>
        <p:nvPicPr>
          <p:cNvPr id="33" name="Imagen 32" descr="Forma&#10;&#10;Descripción generada automáticamente">
            <a:extLst>
              <a:ext uri="{FF2B5EF4-FFF2-40B4-BE49-F238E27FC236}">
                <a16:creationId xmlns:a16="http://schemas.microsoft.com/office/drawing/2014/main" id="{23A1DFB1-DC0E-4133-A6F9-B835A5F722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7549584" y="4089675"/>
            <a:ext cx="3322320" cy="880771"/>
          </a:xfrm>
          <a:prstGeom prst="rect">
            <a:avLst/>
          </a:prstGeom>
        </p:spPr>
      </p:pic>
      <p:pic>
        <p:nvPicPr>
          <p:cNvPr id="34" name="Imagen 33" descr="Forma&#10;&#10;Descripción generada automáticamente">
            <a:extLst>
              <a:ext uri="{FF2B5EF4-FFF2-40B4-BE49-F238E27FC236}">
                <a16:creationId xmlns:a16="http://schemas.microsoft.com/office/drawing/2014/main" id="{638A0E52-DE28-4E11-BDA6-D92E55520D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073435" y="956462"/>
            <a:ext cx="3322320" cy="880771"/>
          </a:xfrm>
          <a:prstGeom prst="rect">
            <a:avLst/>
          </a:prstGeom>
        </p:spPr>
      </p:pic>
    </p:spTree>
    <p:extLst>
      <p:ext uri="{BB962C8B-B14F-4D97-AF65-F5344CB8AC3E}">
        <p14:creationId xmlns:p14="http://schemas.microsoft.com/office/powerpoint/2010/main" val="3889155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fade">
                                      <p:cBhvr>
                                        <p:cTn id="28"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 grpId="0"/>
      <p:bldP spid="5" grpId="0" build="p"/>
      <p:bldP spid="8"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1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6153A5D8-3B98-4BE7-8334-478BB8EE0C12}"/>
              </a:ext>
            </a:extLst>
          </p:cNvPr>
          <p:cNvSpPr>
            <a:spLocks noGrp="1"/>
          </p:cNvSpPr>
          <p:nvPr>
            <p:ph type="title"/>
          </p:nvPr>
        </p:nvSpPr>
        <p:spPr>
          <a:xfrm>
            <a:off x="4572000" y="276468"/>
            <a:ext cx="4017030" cy="1052624"/>
          </a:xfrm>
        </p:spPr>
        <p:txBody>
          <a:bodyPr vert="horz" lIns="91440" tIns="45720" rIns="91440" bIns="45720" rtlCol="0" anchor="b">
            <a:normAutofit/>
          </a:bodyPr>
          <a:lstStyle/>
          <a:p>
            <a:pPr defTabSz="914400"/>
            <a:r>
              <a:rPr lang="en-US" sz="2700">
                <a:latin typeface="+mj-lt"/>
              </a:rPr>
              <a:t>Percepción del Tiempo</a:t>
            </a:r>
          </a:p>
        </p:txBody>
      </p:sp>
      <p:pic>
        <p:nvPicPr>
          <p:cNvPr id="15" name="Imagen 14" descr="Una estrella de color negro&#10;&#10;Descripción generada automáticamente con confianza baja">
            <a:extLst>
              <a:ext uri="{FF2B5EF4-FFF2-40B4-BE49-F238E27FC236}">
                <a16:creationId xmlns:a16="http://schemas.microsoft.com/office/drawing/2014/main" id="{62717050-0D14-4D02-AACE-8D44DABEF9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75435" y="978143"/>
            <a:ext cx="1136847" cy="1769412"/>
          </a:xfrm>
          <a:prstGeom prst="rect">
            <a:avLst/>
          </a:prstGeom>
        </p:spPr>
      </p:pic>
      <p:pic>
        <p:nvPicPr>
          <p:cNvPr id="11" name="Imagen 10" descr="Forma, Círculo&#10;&#10;Descripción generada automáticamente">
            <a:extLst>
              <a:ext uri="{FF2B5EF4-FFF2-40B4-BE49-F238E27FC236}">
                <a16:creationId xmlns:a16="http://schemas.microsoft.com/office/drawing/2014/main" id="{1DA8C562-3E80-40E2-A1C7-475F44FAD184}"/>
              </a:ext>
            </a:extLst>
          </p:cNvPr>
          <p:cNvPicPr>
            <a:picLocks noChangeAspect="1"/>
          </p:cNvPicPr>
          <p:nvPr/>
        </p:nvPicPr>
        <p:blipFill rotWithShape="1">
          <a:blip r:embed="rId3">
            <a:extLst>
              <a:ext uri="{28A0092B-C50C-407E-A947-70E740481C1C}">
                <a14:useLocalDpi xmlns:a14="http://schemas.microsoft.com/office/drawing/2010/main" val="0"/>
              </a:ext>
            </a:extLst>
          </a:blip>
          <a:srcRect r="52806" b="46362"/>
          <a:stretch/>
        </p:blipFill>
        <p:spPr>
          <a:xfrm>
            <a:off x="2404995" y="929873"/>
            <a:ext cx="1317400" cy="1497282"/>
          </a:xfrm>
          <a:prstGeom prst="rect">
            <a:avLst/>
          </a:prstGeom>
        </p:spPr>
      </p:pic>
      <p:pic>
        <p:nvPicPr>
          <p:cNvPr id="13" name="Imagen 12" descr="Forma&#10;&#10;Descripción generada automáticamente">
            <a:extLst>
              <a:ext uri="{FF2B5EF4-FFF2-40B4-BE49-F238E27FC236}">
                <a16:creationId xmlns:a16="http://schemas.microsoft.com/office/drawing/2014/main" id="{67EB3FFE-939D-44B7-8F1A-9FA917F268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59155" y="2501277"/>
            <a:ext cx="1769412" cy="468894"/>
          </a:xfrm>
          <a:prstGeom prst="rect">
            <a:avLst/>
          </a:prstGeom>
        </p:spPr>
      </p:pic>
      <p:pic>
        <p:nvPicPr>
          <p:cNvPr id="7" name="Imagen 6">
            <a:extLst>
              <a:ext uri="{FF2B5EF4-FFF2-40B4-BE49-F238E27FC236}">
                <a16:creationId xmlns:a16="http://schemas.microsoft.com/office/drawing/2014/main" id="{BF9A46EA-C36C-44E3-8D64-B85A0EE79C93}"/>
              </a:ext>
            </a:extLst>
          </p:cNvPr>
          <p:cNvPicPr>
            <a:picLocks noChangeAspect="1"/>
          </p:cNvPicPr>
          <p:nvPr/>
        </p:nvPicPr>
        <p:blipFill rotWithShape="1">
          <a:blip r:embed="rId5">
            <a:extLst>
              <a:ext uri="{28A0092B-C50C-407E-A947-70E740481C1C}">
                <a14:useLocalDpi xmlns:a14="http://schemas.microsoft.com/office/drawing/2010/main" val="0"/>
              </a:ext>
            </a:extLst>
          </a:blip>
          <a:srcRect l="22717" r="27035"/>
          <a:stretch/>
        </p:blipFill>
        <p:spPr>
          <a:xfrm>
            <a:off x="2352359" y="2561550"/>
            <a:ext cx="1366433" cy="1815186"/>
          </a:xfrm>
          <a:prstGeom prst="rect">
            <a:avLst/>
          </a:prstGeom>
        </p:spPr>
      </p:pic>
      <p:sp>
        <p:nvSpPr>
          <p:cNvPr id="29" name="Rectangle 21">
            <a:extLst>
              <a:ext uri="{FF2B5EF4-FFF2-40B4-BE49-F238E27FC236}">
                <a16:creationId xmlns:a16="http://schemas.microsoft.com/office/drawing/2014/main" id="{F410C0F3-C7FA-4157-BD5D-9A28DFC95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6303" y="457200"/>
            <a:ext cx="3812250" cy="411480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Graphic 212">
            <a:extLst>
              <a:ext uri="{FF2B5EF4-FFF2-40B4-BE49-F238E27FC236}">
                <a16:creationId xmlns:a16="http://schemas.microsoft.com/office/drawing/2014/main" id="{791A7DC9-0CC4-4E7A-A88C-F7F693B36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0014" y="122908"/>
            <a:ext cx="668584" cy="66858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6" name="Graphic 212">
            <a:extLst>
              <a:ext uri="{FF2B5EF4-FFF2-40B4-BE49-F238E27FC236}">
                <a16:creationId xmlns:a16="http://schemas.microsoft.com/office/drawing/2014/main" id="{4FE41D93-3454-42B2-935D-B099FE4FB2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0014" y="122908"/>
            <a:ext cx="668584" cy="66858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8" name="Oval 27">
            <a:extLst>
              <a:ext uri="{FF2B5EF4-FFF2-40B4-BE49-F238E27FC236}">
                <a16:creationId xmlns:a16="http://schemas.microsoft.com/office/drawing/2014/main" id="{59364DEE-7DDD-4F52-A986-54AB0E9087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447" y="4062390"/>
            <a:ext cx="314346" cy="314346"/>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Oval 29">
            <a:extLst>
              <a:ext uri="{FF2B5EF4-FFF2-40B4-BE49-F238E27FC236}">
                <a16:creationId xmlns:a16="http://schemas.microsoft.com/office/drawing/2014/main" id="{625D5A11-FB09-4CD6-BA92-78E1C430E5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447" y="4062390"/>
            <a:ext cx="314346" cy="314346"/>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4572000" y="1468912"/>
            <a:ext cx="4017030" cy="3195956"/>
          </a:xfrm>
        </p:spPr>
        <p:txBody>
          <a:bodyPr vert="horz" lIns="91440" tIns="45720" rIns="91440" bIns="45720" rtlCol="0" anchor="t">
            <a:normAutofit/>
          </a:bodyPr>
          <a:lstStyle/>
          <a:p>
            <a:pPr indent="-228600" defTabSz="914400">
              <a:buFont typeface="Arial" panose="020B0604020202020204" pitchFamily="34" charset="0"/>
              <a:buChar char="•"/>
            </a:pPr>
            <a:r>
              <a:rPr lang="en-US" sz="1200">
                <a:latin typeface="+mn-lt"/>
                <a:ea typeface="+mn-ea"/>
                <a:cs typeface="+mn-cs"/>
              </a:rPr>
              <a:t>El cerebro humano está equipado para medir el tiempo. Los núcleos supraquiasmáticos del cerebro son la región responsable de los ritmos diarios o circadianos. Pero los neurotransmisores y las drogas afectan las percepciones del tiempo. Los productos químicos que excitan las neuronas para que disparen más rápido de lo normal aceleran el tiempo, mientras que la disminución de la activación de las neuronas ralentiza la percepción del tiempo. Básicamente, cuando el tiempo parece acelerarse, el cerebro distingue más eventos dentro de un intervalo. En este sentido, el tiempo realmente parece volar cuando uno se divierte.</a:t>
            </a:r>
          </a:p>
          <a:p>
            <a:pPr indent="-228600" defTabSz="914400">
              <a:buFont typeface="Arial" panose="020B0604020202020204" pitchFamily="34" charset="0"/>
              <a:buChar char="•"/>
            </a:pPr>
            <a:r>
              <a:rPr lang="en-US" sz="1200">
                <a:latin typeface="+mn-lt"/>
                <a:ea typeface="+mn-ea"/>
                <a:cs typeface="+mn-cs"/>
              </a:rPr>
              <a:t>El mismo fenómeno explica por qué las personas mayores parecen percibir que el tiempo se mueve más rápido que cuando eran más jóvenes. Los psicólogos creen que el cerebro forma más recuerdos de nuevas experiencias que de las familiares. Dado que se construyen menos recuerdos nuevos más adelante en la vida, el tiempo parece pasar más rápido.</a:t>
            </a:r>
          </a:p>
          <a:p>
            <a:pPr indent="-228600" defTabSz="914400">
              <a:buFont typeface="Arial" panose="020B0604020202020204" pitchFamily="34" charset="0"/>
              <a:buChar char="•"/>
            </a:pPr>
            <a:endParaRPr lang="en-US" sz="1200">
              <a:latin typeface="+mn-lt"/>
              <a:ea typeface="+mn-ea"/>
              <a:cs typeface="+mn-cs"/>
            </a:endParaRPr>
          </a:p>
          <a:p>
            <a:pPr indent="-228600" defTabSz="914400">
              <a:buFont typeface="Arial" panose="020B0604020202020204" pitchFamily="34" charset="0"/>
              <a:buChar char="•"/>
            </a:pPr>
            <a:endParaRPr lang="en-US" sz="1200">
              <a:latin typeface="+mn-lt"/>
              <a:ea typeface="+mn-ea"/>
              <a:cs typeface="+mn-cs"/>
            </a:endParaRPr>
          </a:p>
        </p:txBody>
      </p:sp>
      <p:grpSp>
        <p:nvGrpSpPr>
          <p:cNvPr id="32" name="Graphic 185">
            <a:extLst>
              <a:ext uri="{FF2B5EF4-FFF2-40B4-BE49-F238E27FC236}">
                <a16:creationId xmlns:a16="http://schemas.microsoft.com/office/drawing/2014/main" id="{071FE7A6-F5D0-47EA-8ADE-9F0CD33C94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95844" y="4421933"/>
            <a:ext cx="790849" cy="352267"/>
            <a:chOff x="9841624" y="4115729"/>
            <a:chExt cx="602169" cy="268223"/>
          </a:xfrm>
          <a:solidFill>
            <a:schemeClr val="bg1"/>
          </a:solidFill>
        </p:grpSpPr>
        <p:sp>
          <p:nvSpPr>
            <p:cNvPr id="33" name="Freeform: Shape 32">
              <a:extLst>
                <a:ext uri="{FF2B5EF4-FFF2-40B4-BE49-F238E27FC236}">
                  <a16:creationId xmlns:a16="http://schemas.microsoft.com/office/drawing/2014/main" id="{0EBED465-9D4E-4937-B39A-5C0F908F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B4A0C80-757F-4042-911F-99CFE7685D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51BCB4B5-D164-4D2D-91F1-C0E58D63E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B939A04A-C446-4136-987F-8F347387D7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4E311E5-BC75-456A-8C11-52EFC2332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3905239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6">
                                            <p:txEl>
                                              <p:pRg st="1" end="1"/>
                                            </p:txEl>
                                          </p:spTgt>
                                        </p:tgtEl>
                                        <p:attrNameLst>
                                          <p:attrName>style.visibility</p:attrName>
                                        </p:attrNameLst>
                                      </p:cBhvr>
                                      <p:to>
                                        <p:strVal val="visible"/>
                                      </p:to>
                                    </p:set>
                                    <p:animEffect transition="in" filter="fade">
                                      <p:cBhvr>
                                        <p:cTn id="16" dur="500"/>
                                        <p:tgtEl>
                                          <p:spTgt spid="6">
                                            <p:txEl>
                                              <p:pRg st="1" end="1"/>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51E7BB40-F2F6-45A8-8DCB-F145F4A18596}"/>
              </a:ext>
            </a:extLst>
          </p:cNvPr>
          <p:cNvSpPr/>
          <p:nvPr/>
        </p:nvSpPr>
        <p:spPr>
          <a:xfrm>
            <a:off x="3869343" y="1446612"/>
            <a:ext cx="1405314" cy="9201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248093" y="2838951"/>
            <a:ext cx="8895907" cy="648552"/>
          </a:xfrm>
        </p:spPr>
        <p:txBody>
          <a:bodyPr/>
          <a:lstStyle/>
          <a:p>
            <a:r>
              <a:rPr lang="es-ES" dirty="0"/>
              <a:t>El Principio y el Fin del Tiempo</a:t>
            </a:r>
            <a:endParaRPr lang="en-US" dirty="0"/>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a:xfrm>
            <a:off x="723900" y="3578296"/>
            <a:ext cx="7696200" cy="273224"/>
          </a:xfrm>
        </p:spPr>
        <p:txBody>
          <a:bodyPr/>
          <a:lstStyle/>
          <a:p>
            <a:r>
              <a:rPr lang="en-US" sz="1200" i="1" dirty="0"/>
              <a:t>“hasta a </a:t>
            </a:r>
            <a:r>
              <a:rPr lang="en-US" sz="1200" i="1" dirty="0" err="1"/>
              <a:t>los</a:t>
            </a:r>
            <a:r>
              <a:rPr lang="en-US" sz="1200" i="1" dirty="0"/>
              <a:t> </a:t>
            </a:r>
            <a:r>
              <a:rPr lang="en-US" sz="1200" i="1" dirty="0" err="1"/>
              <a:t>agujeros</a:t>
            </a:r>
            <a:r>
              <a:rPr lang="en-US" sz="1200" i="1" dirty="0"/>
              <a:t> negros se les </a:t>
            </a:r>
            <a:r>
              <a:rPr lang="en-US" sz="1200" i="1" dirty="0" err="1"/>
              <a:t>acaba</a:t>
            </a:r>
            <a:r>
              <a:rPr lang="en-US" sz="1200" i="1" dirty="0"/>
              <a:t> </a:t>
            </a:r>
            <a:r>
              <a:rPr lang="en-US" sz="1200" i="1" dirty="0" err="1"/>
              <a:t>el</a:t>
            </a:r>
            <a:r>
              <a:rPr lang="en-US" sz="1200" i="1" dirty="0"/>
              <a:t> </a:t>
            </a:r>
            <a:r>
              <a:rPr lang="en-US" sz="1200" i="1" dirty="0" err="1"/>
              <a:t>tiempo</a:t>
            </a:r>
            <a:r>
              <a:rPr lang="en-US" sz="1200" i="1" dirty="0"/>
              <a: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a:xfrm>
            <a:off x="3839183" y="1575249"/>
            <a:ext cx="1465634" cy="729300"/>
          </a:xfrm>
        </p:spPr>
        <p:txBody>
          <a:bodyPr/>
          <a:lstStyle/>
          <a:p>
            <a:r>
              <a:rPr lang="es-ES" dirty="0"/>
              <a:t>06</a:t>
            </a:r>
            <a:endParaRPr lang="en-US" dirty="0"/>
          </a:p>
        </p:txBody>
      </p:sp>
      <p:pic>
        <p:nvPicPr>
          <p:cNvPr id="9" name="Imagen 8" descr="Imagen que contiene luz, puesta de sol, caminando, sol&#10;&#10;Descripción generada automáticamente">
            <a:extLst>
              <a:ext uri="{FF2B5EF4-FFF2-40B4-BE49-F238E27FC236}">
                <a16:creationId xmlns:a16="http://schemas.microsoft.com/office/drawing/2014/main" id="{639DCCA2-9858-4220-B31D-CCCEAA4F29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214713"/>
            <a:ext cx="1340903" cy="315348"/>
          </a:xfrm>
          <a:prstGeom prst="rect">
            <a:avLst/>
          </a:prstGeom>
        </p:spPr>
      </p:pic>
      <p:pic>
        <p:nvPicPr>
          <p:cNvPr id="10" name="Imagen 9" descr="Una estrella de color negro&#10;&#10;Descripción generada automáticamente con confianza baja">
            <a:extLst>
              <a:ext uri="{FF2B5EF4-FFF2-40B4-BE49-F238E27FC236}">
                <a16:creationId xmlns:a16="http://schemas.microsoft.com/office/drawing/2014/main" id="{905A640D-9BD3-440D-A713-8DF613A13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759837">
            <a:off x="5863460" y="152670"/>
            <a:ext cx="1413641" cy="2201746"/>
          </a:xfrm>
          <a:prstGeom prst="rect">
            <a:avLst/>
          </a:prstGeom>
        </p:spPr>
      </p:pic>
      <p:pic>
        <p:nvPicPr>
          <p:cNvPr id="33" name="Imagen 32" descr="Forma&#10;&#10;Descripción generada automáticamente">
            <a:extLst>
              <a:ext uri="{FF2B5EF4-FFF2-40B4-BE49-F238E27FC236}">
                <a16:creationId xmlns:a16="http://schemas.microsoft.com/office/drawing/2014/main" id="{23A1DFB1-DC0E-4133-A6F9-B835A5F722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7549584" y="4089675"/>
            <a:ext cx="3322320" cy="880771"/>
          </a:xfrm>
          <a:prstGeom prst="rect">
            <a:avLst/>
          </a:prstGeom>
        </p:spPr>
      </p:pic>
      <p:pic>
        <p:nvPicPr>
          <p:cNvPr id="34" name="Imagen 33" descr="Forma&#10;&#10;Descripción generada automáticamente">
            <a:extLst>
              <a:ext uri="{FF2B5EF4-FFF2-40B4-BE49-F238E27FC236}">
                <a16:creationId xmlns:a16="http://schemas.microsoft.com/office/drawing/2014/main" id="{638A0E52-DE28-4E11-BDA6-D92E55520D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073435" y="956462"/>
            <a:ext cx="3322320" cy="880771"/>
          </a:xfrm>
          <a:prstGeom prst="rect">
            <a:avLst/>
          </a:prstGeom>
        </p:spPr>
      </p:pic>
    </p:spTree>
    <p:extLst>
      <p:ext uri="{BB962C8B-B14F-4D97-AF65-F5344CB8AC3E}">
        <p14:creationId xmlns:p14="http://schemas.microsoft.com/office/powerpoint/2010/main" val="1768561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fade">
                                      <p:cBhvr>
                                        <p:cTn id="28"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 grpId="0"/>
      <p:bldP spid="5" grpId="0" build="p"/>
      <p:bldP spid="8"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C956CA-A8FB-4F91-A258-FBE459CD9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Imagen 5" descr="Forma&#10;&#10;Descripción generada automáticamente">
            <a:extLst>
              <a:ext uri="{FF2B5EF4-FFF2-40B4-BE49-F238E27FC236}">
                <a16:creationId xmlns:a16="http://schemas.microsoft.com/office/drawing/2014/main" id="{21FE405E-50D3-4838-B248-64DC020C1B64}"/>
              </a:ext>
            </a:extLst>
          </p:cNvPr>
          <p:cNvPicPr>
            <a:picLocks noChangeAspect="1"/>
          </p:cNvPicPr>
          <p:nvPr/>
        </p:nvPicPr>
        <p:blipFill rotWithShape="1">
          <a:blip r:embed="rId2">
            <a:extLst>
              <a:ext uri="{28A0092B-C50C-407E-A947-70E740481C1C}">
                <a14:useLocalDpi xmlns:a14="http://schemas.microsoft.com/office/drawing/2010/main" val="0"/>
              </a:ext>
            </a:extLst>
          </a:blip>
          <a:srcRect l="5677" r="20681" b="2"/>
          <a:stretch/>
        </p:blipFill>
        <p:spPr>
          <a:xfrm>
            <a:off x="4159918" y="10"/>
            <a:ext cx="4984081" cy="1793487"/>
          </a:xfrm>
          <a:prstGeom prst="rect">
            <a:avLst/>
          </a:prstGeom>
        </p:spPr>
      </p:pic>
      <p:sp>
        <p:nvSpPr>
          <p:cNvPr id="17" name="Rectangle 16">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Placeholder 9">
            <a:extLst>
              <a:ext uri="{FF2B5EF4-FFF2-40B4-BE49-F238E27FC236}">
                <a16:creationId xmlns:a16="http://schemas.microsoft.com/office/drawing/2014/main" id="{9FF2AB52-859D-4270-8EBA-14897382663F}"/>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r="692" b="2"/>
          <a:stretch/>
        </p:blipFill>
        <p:spPr>
          <a:xfrm>
            <a:off x="4159918" y="1793502"/>
            <a:ext cx="4984081" cy="3349993"/>
          </a:xfrm>
          <a:prstGeom prst="rect">
            <a:avLst/>
          </a:prstGeom>
        </p:spPr>
      </p:pic>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a:xfrm>
            <a:off x="890751" y="682823"/>
            <a:ext cx="3481223" cy="1099841"/>
          </a:xfrm>
        </p:spPr>
        <p:txBody>
          <a:bodyPr vert="horz" lIns="91440" tIns="45720" rIns="91440" bIns="45720" rtlCol="0" anchor="b">
            <a:normAutofit/>
          </a:bodyPr>
          <a:lstStyle/>
          <a:p>
            <a:pPr algn="l" defTabSz="914400"/>
            <a:r>
              <a:rPr lang="en-US" sz="3400" kern="1200">
                <a:latin typeface="+mj-lt"/>
                <a:ea typeface="+mj-ea"/>
                <a:cs typeface="+mj-cs"/>
              </a:rPr>
              <a:t>El Principio y el Fin del Tiempo</a:t>
            </a:r>
          </a:p>
        </p:txBody>
      </p:sp>
      <p:cxnSp>
        <p:nvCxnSpPr>
          <p:cNvPr id="19" name="Straight Connector 18">
            <a:extLst>
              <a:ext uri="{FF2B5EF4-FFF2-40B4-BE49-F238E27FC236}">
                <a16:creationId xmlns:a16="http://schemas.microsoft.com/office/drawing/2014/main" id="{967F2066-0253-4771-A5F6-68111E1FE8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90751" y="1798429"/>
            <a:ext cx="825324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a:xfrm>
            <a:off x="890751" y="1869060"/>
            <a:ext cx="3481223" cy="2261886"/>
          </a:xfrm>
        </p:spPr>
        <p:txBody>
          <a:bodyPr vert="horz" lIns="91440" tIns="45720" rIns="91440" bIns="45720" rtlCol="0">
            <a:normAutofit/>
          </a:bodyPr>
          <a:lstStyle/>
          <a:p>
            <a:pPr indent="-228600" defTabSz="914400">
              <a:buFont typeface="Arial" panose="020B0604020202020204" pitchFamily="34" charset="0"/>
              <a:buChar char="•"/>
            </a:pPr>
            <a:r>
              <a:rPr lang="en-US" sz="900">
                <a:latin typeface="+mn-lt"/>
                <a:ea typeface="+mn-ea"/>
                <a:cs typeface="+mn-cs"/>
              </a:rPr>
              <a:t>En lo que se refiere al universo, </a:t>
            </a:r>
            <a:r>
              <a:rPr lang="en-US" sz="900" u="sng">
                <a:latin typeface="+mn-lt"/>
                <a:ea typeface="+mn-ea"/>
                <a:cs typeface="+mn-cs"/>
                <a:hlinkClick r:id="rId4"/>
              </a:rPr>
              <a:t>el tiempo tuvo un comienzo</a:t>
            </a:r>
            <a:r>
              <a:rPr lang="en-US" sz="900" baseline="30000">
                <a:latin typeface="+mn-lt"/>
                <a:ea typeface="+mn-ea"/>
                <a:cs typeface="+mn-cs"/>
              </a:rPr>
              <a:t>1</a:t>
            </a:r>
            <a:r>
              <a:rPr lang="en-US" sz="900">
                <a:latin typeface="+mn-lt"/>
                <a:ea typeface="+mn-ea"/>
                <a:cs typeface="+mn-cs"/>
              </a:rPr>
              <a:t>. El punto de partida fue hace 13.799 millones de años cuando ocurrió el Big Bang. Podemos medir la radiación cósmica de fondo como microondas del Big Bang, pero no hay ninguna radiación con orígenes anteriores. Un argumento para el origen del tiempo es que, si se extendiera hacia atrás infinitamente, el cielo nocturno se llenaría con la luz de las estrellas más antiguas.</a:t>
            </a:r>
          </a:p>
          <a:p>
            <a:pPr indent="-228600" defTabSz="914400">
              <a:buFont typeface="Arial" panose="020B0604020202020204" pitchFamily="34" charset="0"/>
              <a:buChar char="•"/>
            </a:pPr>
            <a:r>
              <a:rPr lang="en-US" sz="900">
                <a:latin typeface="+mn-lt"/>
                <a:ea typeface="+mn-ea"/>
                <a:cs typeface="+mn-cs"/>
              </a:rPr>
              <a:t>¿Se acabará el tiempo? La respuesta a esta pregunta es desconocida. Si el universo se expande para siempre, el tiempo continuaría. Si ocurre un nuevo Big Bang, nuestra línea de tiempo terminaría y comenzaría una nueva. En los experimentos de física de partículas, las partículas aleatorias surgen del vacío, por lo que no parece probable que el universo se vuelva estático o atemporal. Sólo el tiempo dirá.</a:t>
            </a:r>
          </a:p>
        </p:txBody>
      </p:sp>
    </p:spTree>
    <p:extLst>
      <p:ext uri="{BB962C8B-B14F-4D97-AF65-F5344CB8AC3E}">
        <p14:creationId xmlns:p14="http://schemas.microsoft.com/office/powerpoint/2010/main" val="3141542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500"/>
                                        <p:tgtEl>
                                          <p:spTgt spid="7">
                                            <p:txEl>
                                              <p:pRg st="0" end="0"/>
                                            </p:txEl>
                                          </p:spTgt>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Effect transition="in" filter="fade">
                                      <p:cBhvr>
                                        <p:cTn id="23"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BE3FC-F50A-ABCB-EE67-C938ED2D0E35}"/>
              </a:ext>
            </a:extLst>
          </p:cNvPr>
          <p:cNvSpPr>
            <a:spLocks noGrp="1"/>
          </p:cNvSpPr>
          <p:nvPr>
            <p:ph type="title"/>
          </p:nvPr>
        </p:nvSpPr>
        <p:spPr/>
        <p:txBody>
          <a:bodyPr/>
          <a:lstStyle/>
          <a:p>
            <a:r>
              <a:rPr lang="en-US" dirty="0"/>
              <a:t>GRACIAS!!!!</a:t>
            </a:r>
            <a:br>
              <a:rPr lang="en-US" dirty="0"/>
            </a:br>
            <a:endParaRPr lang="en-US" dirty="0"/>
          </a:p>
        </p:txBody>
      </p:sp>
      <p:sp>
        <p:nvSpPr>
          <p:cNvPr id="3" name="Picture Placeholder 2">
            <a:extLst>
              <a:ext uri="{FF2B5EF4-FFF2-40B4-BE49-F238E27FC236}">
                <a16:creationId xmlns:a16="http://schemas.microsoft.com/office/drawing/2014/main" id="{759438A9-CD21-A346-E1B0-CE34649D2770}"/>
              </a:ext>
            </a:extLst>
          </p:cNvPr>
          <p:cNvSpPr>
            <a:spLocks noGrp="1"/>
          </p:cNvSpPr>
          <p:nvPr>
            <p:ph type="pic" idx="1"/>
          </p:nvPr>
        </p:nvSpPr>
        <p:spPr/>
      </p:sp>
      <p:sp>
        <p:nvSpPr>
          <p:cNvPr id="4" name="Text Placeholder 3">
            <a:extLst>
              <a:ext uri="{FF2B5EF4-FFF2-40B4-BE49-F238E27FC236}">
                <a16:creationId xmlns:a16="http://schemas.microsoft.com/office/drawing/2014/main" id="{7465ADF7-FE78-597B-F577-E6146FF09DE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33630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68F8C9-9363-411D-9575-F40C87BDBCAB}"/>
              </a:ext>
            </a:extLst>
          </p:cNvPr>
          <p:cNvSpPr>
            <a:spLocks noGrp="1"/>
          </p:cNvSpPr>
          <p:nvPr>
            <p:ph type="title"/>
          </p:nvPr>
        </p:nvSpPr>
        <p:spPr>
          <a:xfrm>
            <a:off x="723900" y="552450"/>
            <a:ext cx="7696200" cy="715566"/>
          </a:xfrm>
        </p:spPr>
        <p:txBody>
          <a:bodyPr/>
          <a:lstStyle/>
          <a:p>
            <a:r>
              <a:rPr lang="es-ES" dirty="0"/>
              <a:t>CONTENIDO</a:t>
            </a:r>
            <a:endParaRPr lang="en-US" dirty="0"/>
          </a:p>
        </p:txBody>
      </p:sp>
      <p:graphicFrame>
        <p:nvGraphicFramePr>
          <p:cNvPr id="6" name="Google Shape;135;p27">
            <a:extLst>
              <a:ext uri="{FF2B5EF4-FFF2-40B4-BE49-F238E27FC236}">
                <a16:creationId xmlns:a16="http://schemas.microsoft.com/office/drawing/2014/main" id="{FE047A1F-8B1F-49D5-B39F-FFE967D64637}"/>
              </a:ext>
            </a:extLst>
          </p:cNvPr>
          <p:cNvGraphicFramePr/>
          <p:nvPr>
            <p:extLst>
              <p:ext uri="{D42A27DB-BD31-4B8C-83A1-F6EECF244321}">
                <p14:modId xmlns:p14="http://schemas.microsoft.com/office/powerpoint/2010/main" val="3633747335"/>
              </p:ext>
            </p:extLst>
          </p:nvPr>
        </p:nvGraphicFramePr>
        <p:xfrm>
          <a:off x="720000" y="1684020"/>
          <a:ext cx="7681973" cy="2547612"/>
        </p:xfrm>
        <a:graphic>
          <a:graphicData uri="http://schemas.openxmlformats.org/drawingml/2006/table">
            <a:tbl>
              <a:tblPr>
                <a:noFill/>
              </a:tblPr>
              <a:tblGrid>
                <a:gridCol w="2168813">
                  <a:extLst>
                    <a:ext uri="{9D8B030D-6E8A-4147-A177-3AD203B41FA5}">
                      <a16:colId xmlns:a16="http://schemas.microsoft.com/office/drawing/2014/main" val="20000"/>
                    </a:ext>
                  </a:extLst>
                </a:gridCol>
                <a:gridCol w="5513160">
                  <a:extLst>
                    <a:ext uri="{9D8B030D-6E8A-4147-A177-3AD203B41FA5}">
                      <a16:colId xmlns:a16="http://schemas.microsoft.com/office/drawing/2014/main" val="20001"/>
                    </a:ext>
                  </a:extLst>
                </a:gridCol>
              </a:tblGrid>
              <a:tr h="424602">
                <a:tc>
                  <a:txBody>
                    <a:bodyPr/>
                    <a:lstStyle/>
                    <a:p>
                      <a:pPr marL="0" lvl="0" indent="0" algn="l" rtl="0">
                        <a:spcBef>
                          <a:spcPts val="0"/>
                        </a:spcBef>
                        <a:spcAft>
                          <a:spcPts val="0"/>
                        </a:spcAft>
                        <a:buNone/>
                      </a:pPr>
                      <a:r>
                        <a:rPr lang="en"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Definición del Tiempo</a:t>
                      </a:r>
                      <a:endParaRPr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l" rtl="0">
                        <a:spcBef>
                          <a:spcPts val="0"/>
                        </a:spcBef>
                        <a:spcAft>
                          <a:spcPts val="1600"/>
                        </a:spcAft>
                        <a:buNone/>
                      </a:pPr>
                      <a:r>
                        <a:rPr lang="en"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Definiciones y poner bases del tema a exponer</a:t>
                      </a:r>
                      <a:endParaRPr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ap="flat" cmpd="sng" algn="ctr">
                      <a:solidFill>
                        <a:schemeClr val="bg1"/>
                      </a:solidFill>
                      <a:prstDash val="solid"/>
                      <a:round/>
                      <a:headEnd type="none" w="med" len="med"/>
                      <a:tailEnd type="none" w="med" len="med"/>
                    </a:lnL>
                    <a:lnR w="12700" cmpd="sng">
                      <a:noFill/>
                      <a:prstDash val="solid"/>
                    </a:lnR>
                    <a:lnT w="12700" cmpd="sng">
                      <a:noFill/>
                      <a:prstDash val="soli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0"/>
                  </a:ext>
                </a:extLst>
              </a:tr>
              <a:tr h="424602">
                <a:tc>
                  <a:txBody>
                    <a:bodyPr/>
                    <a:lstStyle/>
                    <a:p>
                      <a:pPr marL="0" lvl="0" indent="0" algn="l" rtl="0">
                        <a:spcBef>
                          <a:spcPts val="0"/>
                        </a:spcBef>
                        <a:spcAft>
                          <a:spcPts val="0"/>
                        </a:spcAft>
                        <a:buNone/>
                      </a:pPr>
                      <a:r>
                        <a:rPr lang="en" sz="1100" b="1" u="sng"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La Flecha del Tiempo</a:t>
                      </a:r>
                      <a:endParaRPr sz="1100" b="1" u="sng"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mpd="sng">
                      <a:noFill/>
                      <a:prstDash val="soli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rtl="0">
                        <a:lnSpc>
                          <a:spcPct val="100000"/>
                        </a:lnSpc>
                        <a:spcBef>
                          <a:spcPts val="0"/>
                        </a:spcBef>
                        <a:spcAft>
                          <a:spcPts val="1600"/>
                        </a:spcAft>
                        <a:buNone/>
                      </a:pPr>
                      <a:r>
                        <a:rPr lang="en"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Explicación de las ecuaciones físicas</a:t>
                      </a:r>
                      <a:endParaRPr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ap="flat" cmpd="sng" algn="ctr">
                      <a:solidFill>
                        <a:schemeClr val="bg1"/>
                      </a:solidFill>
                      <a:prstDash val="solid"/>
                      <a:round/>
                      <a:headEnd type="none" w="med" len="med"/>
                      <a:tailEnd type="none" w="med" len="med"/>
                    </a:lnL>
                    <a:lnR w="12700" cmpd="sng">
                      <a:noFill/>
                      <a:prstDash val="soli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1"/>
                  </a:ext>
                </a:extLst>
              </a:tr>
              <a:tr h="424602">
                <a:tc>
                  <a:txBody>
                    <a:bodyPr/>
                    <a:lstStyle/>
                    <a:p>
                      <a:pPr marL="0" lvl="0" indent="0" algn="l" rtl="0">
                        <a:spcBef>
                          <a:spcPts val="0"/>
                        </a:spcBef>
                        <a:spcAft>
                          <a:spcPts val="0"/>
                        </a:spcAft>
                        <a:buNone/>
                      </a:pPr>
                      <a:r>
                        <a:rPr lang="en"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Delatación del Tiempo</a:t>
                      </a:r>
                      <a:endParaRPr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mpd="sng">
                      <a:noFill/>
                      <a:prstDash val="soli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l" rtl="0">
                        <a:spcBef>
                          <a:spcPts val="0"/>
                        </a:spcBef>
                        <a:spcAft>
                          <a:spcPts val="1600"/>
                        </a:spcAft>
                        <a:buNone/>
                      </a:pPr>
                      <a:r>
                        <a:rPr lang="en"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Definición de la relatividad del tiempo</a:t>
                      </a:r>
                      <a:endParaRPr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ap="flat" cmpd="sng" algn="ctr">
                      <a:solidFill>
                        <a:schemeClr val="bg1"/>
                      </a:solidFill>
                      <a:prstDash val="solid"/>
                      <a:round/>
                      <a:headEnd type="none" w="med" len="med"/>
                      <a:tailEnd type="none" w="med" len="med"/>
                    </a:lnL>
                    <a:lnR w="12700" cmpd="sng">
                      <a:noFill/>
                      <a:prstDash val="soli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2"/>
                  </a:ext>
                </a:extLst>
              </a:tr>
              <a:tr h="424602">
                <a:tc>
                  <a:txBody>
                    <a:bodyPr/>
                    <a:lstStyle/>
                    <a:p>
                      <a:pPr marL="0" lvl="0" indent="0" algn="l" rtl="0">
                        <a:spcBef>
                          <a:spcPts val="0"/>
                        </a:spcBef>
                        <a:spcAft>
                          <a:spcPts val="0"/>
                        </a:spcAft>
                        <a:buNone/>
                      </a:pPr>
                      <a:r>
                        <a:rPr lang="en"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Viaje en el Tiempo</a:t>
                      </a:r>
                      <a:endParaRPr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mpd="sng">
                      <a:noFill/>
                      <a:prstDash val="soli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l" rtl="0">
                        <a:spcBef>
                          <a:spcPts val="0"/>
                        </a:spcBef>
                        <a:spcAft>
                          <a:spcPts val="1600"/>
                        </a:spcAft>
                        <a:buNone/>
                      </a:pPr>
                      <a:r>
                        <a:rPr lang="en"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Es posible o imposible?</a:t>
                      </a:r>
                      <a:endParaRPr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ap="flat" cmpd="sng" algn="ctr">
                      <a:solidFill>
                        <a:schemeClr val="bg1"/>
                      </a:solidFill>
                      <a:prstDash val="solid"/>
                      <a:round/>
                      <a:headEnd type="none" w="med" len="med"/>
                      <a:tailEnd type="none" w="med" len="med"/>
                    </a:lnL>
                    <a:lnR w="12700" cmpd="sng">
                      <a:noFill/>
                      <a:prstDash val="soli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3"/>
                  </a:ext>
                </a:extLst>
              </a:tr>
              <a:tr h="424602">
                <a:tc>
                  <a:txBody>
                    <a:bodyPr/>
                    <a:lstStyle/>
                    <a:p>
                      <a:pPr marL="0" lvl="0" indent="0" algn="l" rtl="0">
                        <a:spcBef>
                          <a:spcPts val="0"/>
                        </a:spcBef>
                        <a:spcAft>
                          <a:spcPts val="0"/>
                        </a:spcAft>
                        <a:buNone/>
                      </a:pPr>
                      <a:r>
                        <a:rPr lang="en"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Percepción del Tiempo</a:t>
                      </a:r>
                      <a:endParaRPr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mpd="sng">
                      <a:noFill/>
                      <a:prstDash val="soli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l" rtl="0">
                        <a:spcBef>
                          <a:spcPts val="0"/>
                        </a:spcBef>
                        <a:spcAft>
                          <a:spcPts val="0"/>
                        </a:spcAft>
                        <a:buNone/>
                      </a:pPr>
                      <a:r>
                        <a:rPr lang="en"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Explicación del núcleo supraquiasmáticos del cerebro</a:t>
                      </a:r>
                      <a:endParaRPr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ap="flat" cmpd="sng" algn="ctr">
                      <a:solidFill>
                        <a:schemeClr val="bg1"/>
                      </a:solidFill>
                      <a:prstDash val="solid"/>
                      <a:round/>
                      <a:headEnd type="none" w="med" len="med"/>
                      <a:tailEnd type="none" w="med" len="med"/>
                    </a:lnL>
                    <a:lnR w="12700" cmpd="sng">
                      <a:noFill/>
                      <a:prstDash val="soli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4"/>
                  </a:ext>
                </a:extLst>
              </a:tr>
              <a:tr h="424602">
                <a:tc>
                  <a:txBody>
                    <a:bodyPr/>
                    <a:lstStyle/>
                    <a:p>
                      <a:pPr marL="0" lvl="0" indent="0" algn="l" rtl="0">
                        <a:spcBef>
                          <a:spcPts val="0"/>
                        </a:spcBef>
                        <a:spcAft>
                          <a:spcPts val="0"/>
                        </a:spcAft>
                        <a:buNone/>
                      </a:pPr>
                      <a:r>
                        <a:rPr lang="en"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El Principio y el Fin de Tiempo</a:t>
                      </a:r>
                      <a:endParaRPr sz="1100" b="1" u="none"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mpd="sng">
                      <a:noFill/>
                      <a:prstDash val="soli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mpd="sng">
                      <a:noFill/>
                      <a:prstDash val="solid"/>
                    </a:lnB>
                  </a:tcPr>
                </a:tc>
                <a:tc>
                  <a:txBody>
                    <a:bodyPr/>
                    <a:lstStyle/>
                    <a:p>
                      <a:pPr marL="0" lvl="0" indent="0" algn="l" rtl="0">
                        <a:spcBef>
                          <a:spcPts val="0"/>
                        </a:spcBef>
                        <a:spcAft>
                          <a:spcPts val="1600"/>
                        </a:spcAft>
                        <a:buNone/>
                      </a:pPr>
                      <a:r>
                        <a:rPr lang="en"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rPr>
                        <a:t>Expresiones del principio y fin del tiempo</a:t>
                      </a:r>
                      <a:endParaRPr sz="1100" dirty="0">
                        <a:solidFill>
                          <a:schemeClr val="bg1"/>
                        </a:solidFill>
                        <a:latin typeface="Roboto" panose="02000000000000000000" pitchFamily="2" charset="0"/>
                        <a:ea typeface="Roboto" panose="02000000000000000000" pitchFamily="2" charset="0"/>
                        <a:cs typeface="Roboto" panose="02000000000000000000" pitchFamily="2" charset="0"/>
                        <a:sym typeface="Anaheim"/>
                      </a:endParaRPr>
                    </a:p>
                  </a:txBody>
                  <a:tcPr marL="91425" marR="91425" marT="91425" marB="91425" anchor="ctr">
                    <a:lnL w="12700" cap="flat" cmpd="sng" algn="ctr">
                      <a:solidFill>
                        <a:schemeClr val="bg1"/>
                      </a:solidFill>
                      <a:prstDash val="solid"/>
                      <a:round/>
                      <a:headEnd type="none" w="med" len="med"/>
                      <a:tailEnd type="none" w="med" len="med"/>
                    </a:lnL>
                    <a:lnR w="12700" cmpd="sng">
                      <a:noFill/>
                      <a:prstDash val="solid"/>
                    </a:lnR>
                    <a:lnT w="12700" cap="flat" cmpd="sng" algn="ctr">
                      <a:solidFill>
                        <a:schemeClr val="bg1"/>
                      </a:solidFill>
                      <a:prstDash val="solid"/>
                      <a:round/>
                      <a:headEnd type="none" w="med" len="med"/>
                      <a:tailEnd type="none" w="med" len="med"/>
                    </a:lnT>
                    <a:lnB w="12700" cmpd="sng">
                      <a:noFill/>
                      <a:prstDash val="solid"/>
                    </a:lnB>
                  </a:tcPr>
                </a:tc>
                <a:extLst>
                  <a:ext uri="{0D108BD9-81ED-4DB2-BD59-A6C34878D82A}">
                    <a16:rowId xmlns:a16="http://schemas.microsoft.com/office/drawing/2014/main" val="10005"/>
                  </a:ext>
                </a:extLst>
              </a:tr>
            </a:tbl>
          </a:graphicData>
        </a:graphic>
      </p:graphicFrame>
      <p:sp>
        <p:nvSpPr>
          <p:cNvPr id="7" name="Google Shape;136;p27">
            <a:extLst>
              <a:ext uri="{FF2B5EF4-FFF2-40B4-BE49-F238E27FC236}">
                <a16:creationId xmlns:a16="http://schemas.microsoft.com/office/drawing/2014/main" id="{A6402691-2BDD-4918-9852-54BE51D8A26D}"/>
              </a:ext>
            </a:extLst>
          </p:cNvPr>
          <p:cNvSpPr txBox="1"/>
          <p:nvPr/>
        </p:nvSpPr>
        <p:spPr>
          <a:xfrm>
            <a:off x="720000" y="1123411"/>
            <a:ext cx="7704000" cy="431069"/>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US" sz="1200" b="1" dirty="0" err="1">
                <a:solidFill>
                  <a:schemeClr val="bg1"/>
                </a:solidFill>
                <a:latin typeface="Raleway" pitchFamily="2" charset="0"/>
                <a:ea typeface="Roboto" panose="02000000000000000000" pitchFamily="2" charset="0"/>
                <a:cs typeface="Roboto" panose="02000000000000000000" pitchFamily="2" charset="0"/>
                <a:sym typeface="Anaheim"/>
              </a:rPr>
              <a:t>Esta</a:t>
            </a:r>
            <a:r>
              <a:rPr lang="en-US" sz="1200" b="1" dirty="0">
                <a:solidFill>
                  <a:schemeClr val="bg1"/>
                </a:solidFill>
                <a:latin typeface="Raleway" pitchFamily="2" charset="0"/>
                <a:ea typeface="Roboto" panose="02000000000000000000" pitchFamily="2" charset="0"/>
                <a:cs typeface="Roboto" panose="02000000000000000000" pitchFamily="2" charset="0"/>
                <a:sym typeface="Anaheim"/>
              </a:rPr>
              <a:t> es la </a:t>
            </a:r>
            <a:r>
              <a:rPr lang="en-US" sz="1200" b="1" dirty="0" err="1">
                <a:solidFill>
                  <a:schemeClr val="bg1"/>
                </a:solidFill>
                <a:latin typeface="Raleway" pitchFamily="2" charset="0"/>
                <a:ea typeface="Roboto" panose="02000000000000000000" pitchFamily="2" charset="0"/>
                <a:cs typeface="Roboto" panose="02000000000000000000" pitchFamily="2" charset="0"/>
                <a:sym typeface="Anaheim"/>
              </a:rPr>
              <a:t>estructura</a:t>
            </a:r>
            <a:r>
              <a:rPr lang="en-US" sz="1200" b="1" dirty="0">
                <a:solidFill>
                  <a:schemeClr val="bg1"/>
                </a:solidFill>
                <a:latin typeface="Raleway" pitchFamily="2" charset="0"/>
                <a:ea typeface="Roboto" panose="02000000000000000000" pitchFamily="2" charset="0"/>
                <a:cs typeface="Roboto" panose="02000000000000000000" pitchFamily="2" charset="0"/>
                <a:sym typeface="Anaheim"/>
              </a:rPr>
              <a:t> de mi </a:t>
            </a:r>
            <a:r>
              <a:rPr lang="en-US" sz="1200" b="1" dirty="0" err="1">
                <a:solidFill>
                  <a:schemeClr val="bg1"/>
                </a:solidFill>
                <a:latin typeface="Raleway" pitchFamily="2" charset="0"/>
                <a:ea typeface="Roboto" panose="02000000000000000000" pitchFamily="2" charset="0"/>
                <a:cs typeface="Roboto" panose="02000000000000000000" pitchFamily="2" charset="0"/>
                <a:sym typeface="Anaheim"/>
              </a:rPr>
              <a:t>presentación</a:t>
            </a:r>
            <a:endParaRPr sz="1200" b="1" dirty="0">
              <a:solidFill>
                <a:schemeClr val="bg1"/>
              </a:solidFill>
              <a:latin typeface="Raleway" pitchFamily="2" charset="0"/>
              <a:ea typeface="Roboto" panose="02000000000000000000" pitchFamily="2" charset="0"/>
              <a:cs typeface="Roboto" panose="02000000000000000000" pitchFamily="2" charset="0"/>
              <a:sym typeface="Anaheim"/>
            </a:endParaRPr>
          </a:p>
          <a:p>
            <a:pPr marL="0" lvl="0" indent="0" algn="l" rtl="0">
              <a:spcBef>
                <a:spcPts val="0"/>
              </a:spcBef>
              <a:spcAft>
                <a:spcPts val="0"/>
              </a:spcAft>
              <a:buNone/>
            </a:pPr>
            <a:endParaRPr sz="1200" b="1" dirty="0">
              <a:solidFill>
                <a:schemeClr val="bg1"/>
              </a:solidFill>
              <a:latin typeface="Raleway" pitchFamily="2" charset="0"/>
              <a:ea typeface="Roboto" panose="02000000000000000000" pitchFamily="2" charset="0"/>
              <a:cs typeface="Roboto" panose="02000000000000000000" pitchFamily="2" charset="0"/>
              <a:sym typeface="Anaheim"/>
            </a:endParaRPr>
          </a:p>
        </p:txBody>
      </p:sp>
      <p:pic>
        <p:nvPicPr>
          <p:cNvPr id="13" name="Imagen 12" descr="Forma&#10;&#10;Descripción generada automáticamente">
            <a:extLst>
              <a:ext uri="{FF2B5EF4-FFF2-40B4-BE49-F238E27FC236}">
                <a16:creationId xmlns:a16="http://schemas.microsoft.com/office/drawing/2014/main" id="{D3F9B6E1-DD65-4EC9-835C-0537C7995E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5260" y="-174400"/>
            <a:ext cx="3322320" cy="880771"/>
          </a:xfrm>
          <a:prstGeom prst="rect">
            <a:avLst/>
          </a:prstGeom>
        </p:spPr>
      </p:pic>
      <p:pic>
        <p:nvPicPr>
          <p:cNvPr id="15" name="Imagen 14" descr="Imagen que contiene luz, puesta de sol, caminando, sol&#10;&#10;Descripción generada automáticamente">
            <a:extLst>
              <a:ext uri="{FF2B5EF4-FFF2-40B4-BE49-F238E27FC236}">
                <a16:creationId xmlns:a16="http://schemas.microsoft.com/office/drawing/2014/main" id="{7E7AFB48-4E6F-49AE-A33F-DCDB84E613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 y="172332"/>
            <a:ext cx="1340903" cy="315348"/>
          </a:xfrm>
          <a:prstGeom prst="rect">
            <a:avLst/>
          </a:prstGeom>
        </p:spPr>
      </p:pic>
      <p:pic>
        <p:nvPicPr>
          <p:cNvPr id="18" name="Imagen 17" descr="Una estrella de color negro&#10;&#10;Descripción generada automáticamente con confianza baja">
            <a:extLst>
              <a:ext uri="{FF2B5EF4-FFF2-40B4-BE49-F238E27FC236}">
                <a16:creationId xmlns:a16="http://schemas.microsoft.com/office/drawing/2014/main" id="{968FBE14-B8E4-4EBD-908B-0ACE31801B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8073259" y="3338737"/>
            <a:ext cx="1413641" cy="2201746"/>
          </a:xfrm>
          <a:prstGeom prst="rect">
            <a:avLst/>
          </a:prstGeom>
        </p:spPr>
      </p:pic>
    </p:spTree>
    <p:extLst>
      <p:ext uri="{BB962C8B-B14F-4D97-AF65-F5344CB8AC3E}">
        <p14:creationId xmlns:p14="http://schemas.microsoft.com/office/powerpoint/2010/main" val="31396811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Rectángulo 214">
            <a:extLst>
              <a:ext uri="{FF2B5EF4-FFF2-40B4-BE49-F238E27FC236}">
                <a16:creationId xmlns:a16="http://schemas.microsoft.com/office/drawing/2014/main" id="{D2310A4E-A567-43B2-BEBA-2E7C53EF8A80}"/>
              </a:ext>
            </a:extLst>
          </p:cNvPr>
          <p:cNvSpPr/>
          <p:nvPr/>
        </p:nvSpPr>
        <p:spPr>
          <a:xfrm>
            <a:off x="4138160" y="1283909"/>
            <a:ext cx="867679" cy="4600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6" name="Rectángulo 215">
            <a:extLst>
              <a:ext uri="{FF2B5EF4-FFF2-40B4-BE49-F238E27FC236}">
                <a16:creationId xmlns:a16="http://schemas.microsoft.com/office/drawing/2014/main" id="{92206F08-2053-448C-BBCF-AA4077CB2989}"/>
              </a:ext>
            </a:extLst>
          </p:cNvPr>
          <p:cNvSpPr/>
          <p:nvPr/>
        </p:nvSpPr>
        <p:spPr>
          <a:xfrm>
            <a:off x="6795072" y="1283909"/>
            <a:ext cx="867679" cy="4600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7" name="Rectángulo 216">
            <a:extLst>
              <a:ext uri="{FF2B5EF4-FFF2-40B4-BE49-F238E27FC236}">
                <a16:creationId xmlns:a16="http://schemas.microsoft.com/office/drawing/2014/main" id="{57D92985-D460-4924-B350-818A2DC69DB9}"/>
              </a:ext>
            </a:extLst>
          </p:cNvPr>
          <p:cNvSpPr/>
          <p:nvPr/>
        </p:nvSpPr>
        <p:spPr>
          <a:xfrm>
            <a:off x="1478452" y="3066730"/>
            <a:ext cx="867679" cy="4600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8" name="Rectángulo 217">
            <a:extLst>
              <a:ext uri="{FF2B5EF4-FFF2-40B4-BE49-F238E27FC236}">
                <a16:creationId xmlns:a16="http://schemas.microsoft.com/office/drawing/2014/main" id="{5E92E04F-CAF6-4C7A-A852-6037C0E751F3}"/>
              </a:ext>
            </a:extLst>
          </p:cNvPr>
          <p:cNvSpPr/>
          <p:nvPr/>
        </p:nvSpPr>
        <p:spPr>
          <a:xfrm>
            <a:off x="4138160" y="3066730"/>
            <a:ext cx="867679" cy="4600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9" name="Rectángulo 218">
            <a:extLst>
              <a:ext uri="{FF2B5EF4-FFF2-40B4-BE49-F238E27FC236}">
                <a16:creationId xmlns:a16="http://schemas.microsoft.com/office/drawing/2014/main" id="{6EDC4AAF-75F0-4869-B02E-F8D71AC0E262}"/>
              </a:ext>
            </a:extLst>
          </p:cNvPr>
          <p:cNvSpPr/>
          <p:nvPr/>
        </p:nvSpPr>
        <p:spPr>
          <a:xfrm>
            <a:off x="6795072" y="3066730"/>
            <a:ext cx="867679" cy="4600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4" name="Rectángulo 213">
            <a:extLst>
              <a:ext uri="{FF2B5EF4-FFF2-40B4-BE49-F238E27FC236}">
                <a16:creationId xmlns:a16="http://schemas.microsoft.com/office/drawing/2014/main" id="{9E863FAD-4023-4C5C-9BA5-34E154037DE9}"/>
              </a:ext>
            </a:extLst>
          </p:cNvPr>
          <p:cNvSpPr/>
          <p:nvPr/>
        </p:nvSpPr>
        <p:spPr>
          <a:xfrm>
            <a:off x="1478452" y="1283909"/>
            <a:ext cx="867679" cy="4600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444AD8DF-7D23-45C7-BCC3-90B63A7C0FBC}"/>
              </a:ext>
            </a:extLst>
          </p:cNvPr>
          <p:cNvSpPr>
            <a:spLocks noGrp="1"/>
          </p:cNvSpPr>
          <p:nvPr>
            <p:ph type="title"/>
          </p:nvPr>
        </p:nvSpPr>
        <p:spPr>
          <a:xfrm>
            <a:off x="723900" y="552450"/>
            <a:ext cx="7696200" cy="715566"/>
          </a:xfrm>
        </p:spPr>
        <p:txBody>
          <a:bodyPr/>
          <a:lstStyle/>
          <a:p>
            <a:r>
              <a:rPr lang="es-ES" dirty="0"/>
              <a:t>Tabla de Contenido</a:t>
            </a:r>
            <a:endParaRPr lang="en-US" dirty="0"/>
          </a:p>
        </p:txBody>
      </p:sp>
      <p:sp>
        <p:nvSpPr>
          <p:cNvPr id="16" name="Text Placeholder 15">
            <a:extLst>
              <a:ext uri="{FF2B5EF4-FFF2-40B4-BE49-F238E27FC236}">
                <a16:creationId xmlns:a16="http://schemas.microsoft.com/office/drawing/2014/main" id="{35F4F2C3-D71D-4ED5-9EB8-3CE2E0210A29}"/>
              </a:ext>
            </a:extLst>
          </p:cNvPr>
          <p:cNvSpPr>
            <a:spLocks noGrp="1"/>
          </p:cNvSpPr>
          <p:nvPr>
            <p:ph type="body" idx="1"/>
          </p:nvPr>
        </p:nvSpPr>
        <p:spPr>
          <a:xfrm>
            <a:off x="723900" y="2268166"/>
            <a:ext cx="2382370" cy="392482"/>
          </a:xfrm>
        </p:spPr>
        <p:txBody>
          <a:bodyPr/>
          <a:lstStyle/>
          <a:p>
            <a:r>
              <a:rPr lang="en-US" dirty="0" err="1"/>
              <a:t>Introducción</a:t>
            </a:r>
            <a:r>
              <a:rPr lang="en-US" dirty="0"/>
              <a:t> del </a:t>
            </a:r>
            <a:r>
              <a:rPr lang="en-US" dirty="0" err="1"/>
              <a:t>tema</a:t>
            </a:r>
            <a:endParaRPr lang="en-US" dirty="0"/>
          </a:p>
        </p:txBody>
      </p:sp>
      <p:sp>
        <p:nvSpPr>
          <p:cNvPr id="17" name="Text Placeholder 16">
            <a:extLst>
              <a:ext uri="{FF2B5EF4-FFF2-40B4-BE49-F238E27FC236}">
                <a16:creationId xmlns:a16="http://schemas.microsoft.com/office/drawing/2014/main" id="{68DC3EEF-5017-41A6-A727-D5A4F5DABB39}"/>
              </a:ext>
            </a:extLst>
          </p:cNvPr>
          <p:cNvSpPr>
            <a:spLocks noGrp="1"/>
          </p:cNvSpPr>
          <p:nvPr>
            <p:ph type="body" idx="13"/>
          </p:nvPr>
        </p:nvSpPr>
        <p:spPr>
          <a:xfrm>
            <a:off x="723900" y="1878288"/>
            <a:ext cx="2382370" cy="392482"/>
          </a:xfrm>
        </p:spPr>
        <p:txBody>
          <a:bodyPr/>
          <a:lstStyle/>
          <a:p>
            <a:r>
              <a:rPr lang="es-ES" dirty="0"/>
              <a:t>Definición</a:t>
            </a:r>
            <a:endParaRPr lang="en-US" dirty="0"/>
          </a:p>
        </p:txBody>
      </p:sp>
      <p:sp>
        <p:nvSpPr>
          <p:cNvPr id="21" name="Text Placeholder 20">
            <a:extLst>
              <a:ext uri="{FF2B5EF4-FFF2-40B4-BE49-F238E27FC236}">
                <a16:creationId xmlns:a16="http://schemas.microsoft.com/office/drawing/2014/main" id="{400B1C4A-E261-475B-89BC-615B6F75E15E}"/>
              </a:ext>
            </a:extLst>
          </p:cNvPr>
          <p:cNvSpPr>
            <a:spLocks noGrp="1"/>
          </p:cNvSpPr>
          <p:nvPr>
            <p:ph type="body" idx="14"/>
          </p:nvPr>
        </p:nvSpPr>
        <p:spPr>
          <a:xfrm>
            <a:off x="1530956" y="1322702"/>
            <a:ext cx="768258" cy="392482"/>
          </a:xfrm>
        </p:spPr>
        <p:txBody>
          <a:bodyPr/>
          <a:lstStyle/>
          <a:p>
            <a:r>
              <a:rPr lang="es-ES"/>
              <a:t>01</a:t>
            </a:r>
            <a:endParaRPr lang="en-US" dirty="0"/>
          </a:p>
        </p:txBody>
      </p:sp>
      <p:sp>
        <p:nvSpPr>
          <p:cNvPr id="26" name="Text Placeholder 25">
            <a:extLst>
              <a:ext uri="{FF2B5EF4-FFF2-40B4-BE49-F238E27FC236}">
                <a16:creationId xmlns:a16="http://schemas.microsoft.com/office/drawing/2014/main" id="{9C7B880B-F91A-4FC9-86C5-670D9EB16706}"/>
              </a:ext>
            </a:extLst>
          </p:cNvPr>
          <p:cNvSpPr>
            <a:spLocks noGrp="1"/>
          </p:cNvSpPr>
          <p:nvPr>
            <p:ph type="body" idx="15"/>
          </p:nvPr>
        </p:nvSpPr>
        <p:spPr>
          <a:xfrm>
            <a:off x="3380814" y="2268166"/>
            <a:ext cx="2382371" cy="392482"/>
          </a:xfrm>
        </p:spPr>
        <p:txBody>
          <a:bodyPr/>
          <a:lstStyle/>
          <a:p>
            <a:r>
              <a:rPr lang="es-ES" dirty="0"/>
              <a:t>Definiciones </a:t>
            </a:r>
            <a:endParaRPr lang="en-US" dirty="0"/>
          </a:p>
        </p:txBody>
      </p:sp>
      <p:sp>
        <p:nvSpPr>
          <p:cNvPr id="27" name="Text Placeholder 26">
            <a:extLst>
              <a:ext uri="{FF2B5EF4-FFF2-40B4-BE49-F238E27FC236}">
                <a16:creationId xmlns:a16="http://schemas.microsoft.com/office/drawing/2014/main" id="{70B8658B-FC1A-4DEB-B0F3-1CB0A2188190}"/>
              </a:ext>
            </a:extLst>
          </p:cNvPr>
          <p:cNvSpPr>
            <a:spLocks noGrp="1"/>
          </p:cNvSpPr>
          <p:nvPr>
            <p:ph type="body" idx="16"/>
          </p:nvPr>
        </p:nvSpPr>
        <p:spPr>
          <a:xfrm>
            <a:off x="3106270" y="1878288"/>
            <a:ext cx="2931457" cy="392482"/>
          </a:xfrm>
        </p:spPr>
        <p:txBody>
          <a:bodyPr/>
          <a:lstStyle/>
          <a:p>
            <a:r>
              <a:rPr lang="es-ES" dirty="0"/>
              <a:t>La Flecha del Tiempo</a:t>
            </a:r>
            <a:endParaRPr lang="en-US" dirty="0"/>
          </a:p>
        </p:txBody>
      </p:sp>
      <p:sp>
        <p:nvSpPr>
          <p:cNvPr id="28" name="Text Placeholder 27">
            <a:extLst>
              <a:ext uri="{FF2B5EF4-FFF2-40B4-BE49-F238E27FC236}">
                <a16:creationId xmlns:a16="http://schemas.microsoft.com/office/drawing/2014/main" id="{396EC908-83DE-49A7-8769-E1FE437053FB}"/>
              </a:ext>
            </a:extLst>
          </p:cNvPr>
          <p:cNvSpPr>
            <a:spLocks noGrp="1"/>
          </p:cNvSpPr>
          <p:nvPr>
            <p:ph type="body" idx="17"/>
          </p:nvPr>
        </p:nvSpPr>
        <p:spPr>
          <a:xfrm>
            <a:off x="4212582" y="1322702"/>
            <a:ext cx="718836" cy="392482"/>
          </a:xfrm>
        </p:spPr>
        <p:txBody>
          <a:bodyPr/>
          <a:lstStyle/>
          <a:p>
            <a:r>
              <a:rPr lang="es-ES"/>
              <a:t>02</a:t>
            </a:r>
            <a:endParaRPr lang="en-US" dirty="0"/>
          </a:p>
        </p:txBody>
      </p:sp>
      <p:sp>
        <p:nvSpPr>
          <p:cNvPr id="30" name="Text Placeholder 29">
            <a:extLst>
              <a:ext uri="{FF2B5EF4-FFF2-40B4-BE49-F238E27FC236}">
                <a16:creationId xmlns:a16="http://schemas.microsoft.com/office/drawing/2014/main" id="{AF5B6260-2385-41BD-8D1B-1FCF10CDD7E9}"/>
              </a:ext>
            </a:extLst>
          </p:cNvPr>
          <p:cNvSpPr>
            <a:spLocks noGrp="1"/>
          </p:cNvSpPr>
          <p:nvPr>
            <p:ph type="body" idx="19"/>
          </p:nvPr>
        </p:nvSpPr>
        <p:spPr>
          <a:xfrm>
            <a:off x="3380812" y="3648636"/>
            <a:ext cx="2382371" cy="392482"/>
          </a:xfrm>
        </p:spPr>
        <p:txBody>
          <a:bodyPr/>
          <a:lstStyle/>
          <a:p>
            <a:r>
              <a:rPr lang="es-ES" dirty="0"/>
              <a:t>Viaje en el Tiempo</a:t>
            </a:r>
            <a:endParaRPr lang="en-US" dirty="0"/>
          </a:p>
        </p:txBody>
      </p:sp>
      <p:sp>
        <p:nvSpPr>
          <p:cNvPr id="31" name="Text Placeholder 30">
            <a:extLst>
              <a:ext uri="{FF2B5EF4-FFF2-40B4-BE49-F238E27FC236}">
                <a16:creationId xmlns:a16="http://schemas.microsoft.com/office/drawing/2014/main" id="{B4C9C261-FC07-46C3-9065-7A2FA99C8741}"/>
              </a:ext>
            </a:extLst>
          </p:cNvPr>
          <p:cNvSpPr>
            <a:spLocks noGrp="1"/>
          </p:cNvSpPr>
          <p:nvPr>
            <p:ph type="body" idx="20"/>
          </p:nvPr>
        </p:nvSpPr>
        <p:spPr>
          <a:xfrm>
            <a:off x="4212580" y="3102892"/>
            <a:ext cx="718836" cy="392482"/>
          </a:xfrm>
        </p:spPr>
        <p:txBody>
          <a:bodyPr/>
          <a:lstStyle/>
          <a:p>
            <a:r>
              <a:rPr lang="es-ES"/>
              <a:t>05</a:t>
            </a:r>
            <a:endParaRPr lang="en-US" dirty="0"/>
          </a:p>
        </p:txBody>
      </p:sp>
      <p:sp>
        <p:nvSpPr>
          <p:cNvPr id="33" name="Text Placeholder 32">
            <a:extLst>
              <a:ext uri="{FF2B5EF4-FFF2-40B4-BE49-F238E27FC236}">
                <a16:creationId xmlns:a16="http://schemas.microsoft.com/office/drawing/2014/main" id="{0A171DFE-86FE-453B-8CFB-147D3AD4C7EB}"/>
              </a:ext>
            </a:extLst>
          </p:cNvPr>
          <p:cNvSpPr>
            <a:spLocks noGrp="1"/>
          </p:cNvSpPr>
          <p:nvPr>
            <p:ph type="body" idx="22"/>
          </p:nvPr>
        </p:nvSpPr>
        <p:spPr>
          <a:xfrm>
            <a:off x="723900" y="3648636"/>
            <a:ext cx="2382370" cy="392482"/>
          </a:xfrm>
        </p:spPr>
        <p:txBody>
          <a:bodyPr/>
          <a:lstStyle/>
          <a:p>
            <a:r>
              <a:rPr lang="es-ES" dirty="0"/>
              <a:t>Percepción del Tiempo</a:t>
            </a:r>
            <a:endParaRPr lang="en-US" dirty="0"/>
          </a:p>
        </p:txBody>
      </p:sp>
      <p:sp>
        <p:nvSpPr>
          <p:cNvPr id="34" name="Text Placeholder 33">
            <a:extLst>
              <a:ext uri="{FF2B5EF4-FFF2-40B4-BE49-F238E27FC236}">
                <a16:creationId xmlns:a16="http://schemas.microsoft.com/office/drawing/2014/main" id="{374CAC07-75F9-45F6-A6EB-4EC9A7473716}"/>
              </a:ext>
            </a:extLst>
          </p:cNvPr>
          <p:cNvSpPr>
            <a:spLocks noGrp="1"/>
          </p:cNvSpPr>
          <p:nvPr>
            <p:ph type="body" idx="23"/>
          </p:nvPr>
        </p:nvSpPr>
        <p:spPr>
          <a:xfrm>
            <a:off x="1530956" y="3102892"/>
            <a:ext cx="768258" cy="392482"/>
          </a:xfrm>
        </p:spPr>
        <p:txBody>
          <a:bodyPr/>
          <a:lstStyle/>
          <a:p>
            <a:r>
              <a:rPr lang="es-ES"/>
              <a:t>04</a:t>
            </a:r>
            <a:endParaRPr lang="en-US" dirty="0"/>
          </a:p>
        </p:txBody>
      </p:sp>
      <p:sp>
        <p:nvSpPr>
          <p:cNvPr id="110" name="Marcador de texto 109">
            <a:extLst>
              <a:ext uri="{FF2B5EF4-FFF2-40B4-BE49-F238E27FC236}">
                <a16:creationId xmlns:a16="http://schemas.microsoft.com/office/drawing/2014/main" id="{8C69B465-40FC-4E3B-82C3-1AB5F7B2723F}"/>
              </a:ext>
            </a:extLst>
          </p:cNvPr>
          <p:cNvSpPr>
            <a:spLocks noGrp="1"/>
          </p:cNvSpPr>
          <p:nvPr>
            <p:ph type="body" idx="25"/>
          </p:nvPr>
        </p:nvSpPr>
        <p:spPr>
          <a:xfrm>
            <a:off x="6037729" y="1878288"/>
            <a:ext cx="2382371" cy="392482"/>
          </a:xfrm>
        </p:spPr>
        <p:txBody>
          <a:bodyPr/>
          <a:lstStyle/>
          <a:p>
            <a:r>
              <a:rPr lang="es-ES" dirty="0"/>
              <a:t>Dilatación del tiempo</a:t>
            </a:r>
          </a:p>
        </p:txBody>
      </p:sp>
      <p:sp>
        <p:nvSpPr>
          <p:cNvPr id="111" name="Marcador de texto 110">
            <a:extLst>
              <a:ext uri="{FF2B5EF4-FFF2-40B4-BE49-F238E27FC236}">
                <a16:creationId xmlns:a16="http://schemas.microsoft.com/office/drawing/2014/main" id="{086F7C97-2EE1-4546-88ED-917B9F649063}"/>
              </a:ext>
            </a:extLst>
          </p:cNvPr>
          <p:cNvSpPr>
            <a:spLocks noGrp="1"/>
          </p:cNvSpPr>
          <p:nvPr>
            <p:ph type="body" idx="26"/>
          </p:nvPr>
        </p:nvSpPr>
        <p:spPr>
          <a:xfrm>
            <a:off x="6844785" y="1337629"/>
            <a:ext cx="768260" cy="392482"/>
          </a:xfrm>
        </p:spPr>
        <p:txBody>
          <a:bodyPr/>
          <a:lstStyle/>
          <a:p>
            <a:r>
              <a:rPr lang="es-ES"/>
              <a:t>03</a:t>
            </a:r>
            <a:endParaRPr lang="es-ES" dirty="0"/>
          </a:p>
        </p:txBody>
      </p:sp>
      <p:sp>
        <p:nvSpPr>
          <p:cNvPr id="113" name="Marcador de texto 112">
            <a:extLst>
              <a:ext uri="{FF2B5EF4-FFF2-40B4-BE49-F238E27FC236}">
                <a16:creationId xmlns:a16="http://schemas.microsoft.com/office/drawing/2014/main" id="{BAB3575A-924D-491C-8299-7B50E9832D3E}"/>
              </a:ext>
            </a:extLst>
          </p:cNvPr>
          <p:cNvSpPr>
            <a:spLocks noGrp="1"/>
          </p:cNvSpPr>
          <p:nvPr>
            <p:ph type="body" idx="28"/>
          </p:nvPr>
        </p:nvSpPr>
        <p:spPr>
          <a:xfrm>
            <a:off x="6037727" y="3648636"/>
            <a:ext cx="2382371" cy="392482"/>
          </a:xfrm>
        </p:spPr>
        <p:txBody>
          <a:bodyPr/>
          <a:lstStyle/>
          <a:p>
            <a:r>
              <a:rPr lang="es-ES" dirty="0"/>
              <a:t>Principio y Fin del Tiempo</a:t>
            </a:r>
          </a:p>
        </p:txBody>
      </p:sp>
      <p:sp>
        <p:nvSpPr>
          <p:cNvPr id="114" name="Marcador de texto 113">
            <a:extLst>
              <a:ext uri="{FF2B5EF4-FFF2-40B4-BE49-F238E27FC236}">
                <a16:creationId xmlns:a16="http://schemas.microsoft.com/office/drawing/2014/main" id="{45E598DC-2FC3-4360-8619-18015CAB2E71}"/>
              </a:ext>
            </a:extLst>
          </p:cNvPr>
          <p:cNvSpPr>
            <a:spLocks noGrp="1"/>
          </p:cNvSpPr>
          <p:nvPr>
            <p:ph type="body" idx="29"/>
          </p:nvPr>
        </p:nvSpPr>
        <p:spPr>
          <a:xfrm>
            <a:off x="6844783" y="3098134"/>
            <a:ext cx="768260" cy="392482"/>
          </a:xfrm>
        </p:spPr>
        <p:txBody>
          <a:bodyPr/>
          <a:lstStyle/>
          <a:p>
            <a:r>
              <a:rPr lang="es-ES"/>
              <a:t>06</a:t>
            </a:r>
            <a:endParaRPr lang="es-ES" dirty="0"/>
          </a:p>
        </p:txBody>
      </p:sp>
      <p:pic>
        <p:nvPicPr>
          <p:cNvPr id="93" name="Imagen 92" descr="Forma&#10;&#10;Descripción generada automáticamente">
            <a:extLst>
              <a:ext uri="{FF2B5EF4-FFF2-40B4-BE49-F238E27FC236}">
                <a16:creationId xmlns:a16="http://schemas.microsoft.com/office/drawing/2014/main" id="{340D194B-34F3-4916-B6F6-DC249B51AC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flipH="1">
            <a:off x="7482840" y="4591050"/>
            <a:ext cx="3322320" cy="880771"/>
          </a:xfrm>
          <a:prstGeom prst="rect">
            <a:avLst/>
          </a:prstGeom>
        </p:spPr>
      </p:pic>
      <p:pic>
        <p:nvPicPr>
          <p:cNvPr id="94" name="Imagen 93" descr="Imagen que contiene luz, puesta de sol, caminando, sol&#10;&#10;Descripción generada automáticamente">
            <a:extLst>
              <a:ext uri="{FF2B5EF4-FFF2-40B4-BE49-F238E27FC236}">
                <a16:creationId xmlns:a16="http://schemas.microsoft.com/office/drawing/2014/main" id="{AB926C3B-AC33-4D36-B88C-49B431663E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909560" y="172332"/>
            <a:ext cx="1340903" cy="315348"/>
          </a:xfrm>
          <a:prstGeom prst="rect">
            <a:avLst/>
          </a:prstGeom>
        </p:spPr>
      </p:pic>
      <p:pic>
        <p:nvPicPr>
          <p:cNvPr id="95" name="Imagen 94" descr="Una estrella de color negro&#10;&#10;Descripción generada automáticamente con confianza baja">
            <a:extLst>
              <a:ext uri="{FF2B5EF4-FFF2-40B4-BE49-F238E27FC236}">
                <a16:creationId xmlns:a16="http://schemas.microsoft.com/office/drawing/2014/main" id="{FECC71BA-FDD9-4B96-95B0-F3589EA886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206415" y="-78787"/>
            <a:ext cx="1413641" cy="2201746"/>
          </a:xfrm>
          <a:prstGeom prst="rect">
            <a:avLst/>
          </a:prstGeom>
        </p:spPr>
      </p:pic>
    </p:spTree>
    <p:extLst>
      <p:ext uri="{BB962C8B-B14F-4D97-AF65-F5344CB8AC3E}">
        <p14:creationId xmlns:p14="http://schemas.microsoft.com/office/powerpoint/2010/main" val="1654909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fade">
                                      <p:cBhvr>
                                        <p:cTn id="7" dur="500"/>
                                        <p:tgtEl>
                                          <p:spTgt spid="9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4"/>
                                        </p:tgtEl>
                                        <p:attrNameLst>
                                          <p:attrName>style.visibility</p:attrName>
                                        </p:attrNameLst>
                                      </p:cBhvr>
                                      <p:to>
                                        <p:strVal val="visible"/>
                                      </p:to>
                                    </p:set>
                                    <p:animEffect transition="in" filter="fade">
                                      <p:cBhvr>
                                        <p:cTn id="11" dur="500"/>
                                        <p:tgtEl>
                                          <p:spTgt spid="94"/>
                                        </p:tgtEl>
                                      </p:cBhvr>
                                    </p:animEffect>
                                  </p:childTnLst>
                                </p:cTn>
                              </p:par>
                              <p:par>
                                <p:cTn id="12" presetID="10" presetClass="entr" presetSubtype="0" fill="hold" nodeType="withEffect">
                                  <p:stCondLst>
                                    <p:cond delay="0"/>
                                  </p:stCondLst>
                                  <p:childTnLst>
                                    <p:set>
                                      <p:cBhvr>
                                        <p:cTn id="13" dur="1" fill="hold">
                                          <p:stCondLst>
                                            <p:cond delay="0"/>
                                          </p:stCondLst>
                                        </p:cTn>
                                        <p:tgtEl>
                                          <p:spTgt spid="93"/>
                                        </p:tgtEl>
                                        <p:attrNameLst>
                                          <p:attrName>style.visibility</p:attrName>
                                        </p:attrNameLst>
                                      </p:cBhvr>
                                      <p:to>
                                        <p:strVal val="visible"/>
                                      </p:to>
                                    </p:set>
                                    <p:animEffect transition="in" filter="fade">
                                      <p:cBhvr>
                                        <p:cTn id="14" dur="500"/>
                                        <p:tgtEl>
                                          <p:spTgt spid="93"/>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214"/>
                                        </p:tgtEl>
                                        <p:attrNameLst>
                                          <p:attrName>style.visibility</p:attrName>
                                        </p:attrNameLst>
                                      </p:cBhvr>
                                      <p:to>
                                        <p:strVal val="visible"/>
                                      </p:to>
                                    </p:set>
                                    <p:animEffect transition="in" filter="fade">
                                      <p:cBhvr>
                                        <p:cTn id="18" dur="500"/>
                                        <p:tgtEl>
                                          <p:spTgt spid="2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fade">
                                      <p:cBhvr>
                                        <p:cTn id="21" dur="500"/>
                                        <p:tgtEl>
                                          <p:spTgt spid="17">
                                            <p:txEl>
                                              <p:pRg st="0" end="0"/>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xEl>
                                              <p:pRg st="0" end="0"/>
                                            </p:txEl>
                                          </p:spTgt>
                                        </p:tgtEl>
                                        <p:attrNameLst>
                                          <p:attrName>style.visibility</p:attrName>
                                        </p:attrNameLst>
                                      </p:cBhvr>
                                      <p:to>
                                        <p:strVal val="visible"/>
                                      </p:to>
                                    </p:set>
                                    <p:animEffect transition="in" filter="fade">
                                      <p:cBhvr>
                                        <p:cTn id="24" dur="500"/>
                                        <p:tgtEl>
                                          <p:spTgt spid="21">
                                            <p:txEl>
                                              <p:pRg st="0" end="0"/>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animEffect transition="in" filter="fade">
                                      <p:cBhvr>
                                        <p:cTn id="27" dur="500"/>
                                        <p:tgtEl>
                                          <p:spTgt spid="16">
                                            <p:txEl>
                                              <p:pRg st="0" end="0"/>
                                            </p:txEl>
                                          </p:spTgt>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215"/>
                                        </p:tgtEl>
                                        <p:attrNameLst>
                                          <p:attrName>style.visibility</p:attrName>
                                        </p:attrNameLst>
                                      </p:cBhvr>
                                      <p:to>
                                        <p:strVal val="visible"/>
                                      </p:to>
                                    </p:set>
                                    <p:animEffect transition="in" filter="fade">
                                      <p:cBhvr>
                                        <p:cTn id="31" dur="500"/>
                                        <p:tgtEl>
                                          <p:spTgt spid="2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
                                            <p:txEl>
                                              <p:pRg st="0" end="0"/>
                                            </p:txEl>
                                          </p:spTgt>
                                        </p:tgtEl>
                                        <p:attrNameLst>
                                          <p:attrName>style.visibility</p:attrName>
                                        </p:attrNameLst>
                                      </p:cBhvr>
                                      <p:to>
                                        <p:strVal val="visible"/>
                                      </p:to>
                                    </p:set>
                                    <p:animEffect transition="in" filter="fade">
                                      <p:cBhvr>
                                        <p:cTn id="34" dur="500"/>
                                        <p:tgtEl>
                                          <p:spTgt spid="27">
                                            <p:txEl>
                                              <p:pRg st="0" end="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6">
                                            <p:txEl>
                                              <p:pRg st="0" end="0"/>
                                            </p:txEl>
                                          </p:spTgt>
                                        </p:tgtEl>
                                        <p:attrNameLst>
                                          <p:attrName>style.visibility</p:attrName>
                                        </p:attrNameLst>
                                      </p:cBhvr>
                                      <p:to>
                                        <p:strVal val="visible"/>
                                      </p:to>
                                    </p:set>
                                    <p:animEffect transition="in" filter="fade">
                                      <p:cBhvr>
                                        <p:cTn id="37" dur="500"/>
                                        <p:tgtEl>
                                          <p:spTgt spid="26">
                                            <p:txEl>
                                              <p:pRg st="0" end="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8">
                                            <p:txEl>
                                              <p:pRg st="0" end="0"/>
                                            </p:txEl>
                                          </p:spTgt>
                                        </p:tgtEl>
                                        <p:attrNameLst>
                                          <p:attrName>style.visibility</p:attrName>
                                        </p:attrNameLst>
                                      </p:cBhvr>
                                      <p:to>
                                        <p:strVal val="visible"/>
                                      </p:to>
                                    </p:set>
                                    <p:animEffect transition="in" filter="fade">
                                      <p:cBhvr>
                                        <p:cTn id="40" dur="500"/>
                                        <p:tgtEl>
                                          <p:spTgt spid="28">
                                            <p:txEl>
                                              <p:pRg st="0" end="0"/>
                                            </p:txEl>
                                          </p:spTgt>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111">
                                            <p:txEl>
                                              <p:pRg st="0" end="0"/>
                                            </p:txEl>
                                          </p:spTgt>
                                        </p:tgtEl>
                                        <p:attrNameLst>
                                          <p:attrName>style.visibility</p:attrName>
                                        </p:attrNameLst>
                                      </p:cBhvr>
                                      <p:to>
                                        <p:strVal val="visible"/>
                                      </p:to>
                                    </p:set>
                                    <p:animEffect transition="in" filter="fade">
                                      <p:cBhvr>
                                        <p:cTn id="44" dur="500"/>
                                        <p:tgtEl>
                                          <p:spTgt spid="111">
                                            <p:txEl>
                                              <p:pRg st="0" end="0"/>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6"/>
                                        </p:tgtEl>
                                        <p:attrNameLst>
                                          <p:attrName>style.visibility</p:attrName>
                                        </p:attrNameLst>
                                      </p:cBhvr>
                                      <p:to>
                                        <p:strVal val="visible"/>
                                      </p:to>
                                    </p:set>
                                    <p:animEffect transition="in" filter="fade">
                                      <p:cBhvr>
                                        <p:cTn id="47" dur="500"/>
                                        <p:tgtEl>
                                          <p:spTgt spid="21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10">
                                            <p:txEl>
                                              <p:pRg st="0" end="0"/>
                                            </p:txEl>
                                          </p:spTgt>
                                        </p:tgtEl>
                                        <p:attrNameLst>
                                          <p:attrName>style.visibility</p:attrName>
                                        </p:attrNameLst>
                                      </p:cBhvr>
                                      <p:to>
                                        <p:strVal val="visible"/>
                                      </p:to>
                                    </p:set>
                                    <p:animEffect transition="in" filter="fade">
                                      <p:cBhvr>
                                        <p:cTn id="50" dur="500"/>
                                        <p:tgtEl>
                                          <p:spTgt spid="110">
                                            <p:txEl>
                                              <p:pRg st="0" end="0"/>
                                            </p:txEl>
                                          </p:spTgt>
                                        </p:tgtEl>
                                      </p:cBhvr>
                                    </p:animEffect>
                                  </p:childTnLst>
                                </p:cTn>
                              </p:par>
                            </p:childTnLst>
                          </p:cTn>
                        </p:par>
                        <p:par>
                          <p:cTn id="51" fill="hold">
                            <p:stCondLst>
                              <p:cond delay="2500"/>
                            </p:stCondLst>
                            <p:childTnLst>
                              <p:par>
                                <p:cTn id="52" presetID="10" presetClass="entr" presetSubtype="0" fill="hold" grpId="0" nodeType="afterEffect">
                                  <p:stCondLst>
                                    <p:cond delay="0"/>
                                  </p:stCondLst>
                                  <p:childTnLst>
                                    <p:set>
                                      <p:cBhvr>
                                        <p:cTn id="53" dur="1" fill="hold">
                                          <p:stCondLst>
                                            <p:cond delay="0"/>
                                          </p:stCondLst>
                                        </p:cTn>
                                        <p:tgtEl>
                                          <p:spTgt spid="217"/>
                                        </p:tgtEl>
                                        <p:attrNameLst>
                                          <p:attrName>style.visibility</p:attrName>
                                        </p:attrNameLst>
                                      </p:cBhvr>
                                      <p:to>
                                        <p:strVal val="visible"/>
                                      </p:to>
                                    </p:set>
                                    <p:animEffect transition="in" filter="fade">
                                      <p:cBhvr>
                                        <p:cTn id="54" dur="500"/>
                                        <p:tgtEl>
                                          <p:spTgt spid="21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4">
                                            <p:txEl>
                                              <p:pRg st="0" end="0"/>
                                            </p:txEl>
                                          </p:spTgt>
                                        </p:tgtEl>
                                        <p:attrNameLst>
                                          <p:attrName>style.visibility</p:attrName>
                                        </p:attrNameLst>
                                      </p:cBhvr>
                                      <p:to>
                                        <p:strVal val="visible"/>
                                      </p:to>
                                    </p:set>
                                    <p:animEffect transition="in" filter="fade">
                                      <p:cBhvr>
                                        <p:cTn id="57" dur="500"/>
                                        <p:tgtEl>
                                          <p:spTgt spid="34">
                                            <p:txEl>
                                              <p:pRg st="0" end="0"/>
                                            </p:tx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3">
                                            <p:txEl>
                                              <p:pRg st="0" end="0"/>
                                            </p:txEl>
                                          </p:spTgt>
                                        </p:tgtEl>
                                        <p:attrNameLst>
                                          <p:attrName>style.visibility</p:attrName>
                                        </p:attrNameLst>
                                      </p:cBhvr>
                                      <p:to>
                                        <p:strVal val="visible"/>
                                      </p:to>
                                    </p:set>
                                    <p:animEffect transition="in" filter="fade">
                                      <p:cBhvr>
                                        <p:cTn id="60" dur="500"/>
                                        <p:tgtEl>
                                          <p:spTgt spid="33">
                                            <p:txEl>
                                              <p:pRg st="0" end="0"/>
                                            </p:txEl>
                                          </p:spTgt>
                                        </p:tgtEl>
                                      </p:cBhvr>
                                    </p:animEffect>
                                  </p:childTnLst>
                                </p:cTn>
                              </p:par>
                            </p:childTnLst>
                          </p:cTn>
                        </p:par>
                        <p:par>
                          <p:cTn id="61" fill="hold">
                            <p:stCondLst>
                              <p:cond delay="3000"/>
                            </p:stCondLst>
                            <p:childTnLst>
                              <p:par>
                                <p:cTn id="62" presetID="10" presetClass="entr" presetSubtype="0" fill="hold" grpId="0" nodeType="afterEffect">
                                  <p:stCondLst>
                                    <p:cond delay="0"/>
                                  </p:stCondLst>
                                  <p:childTnLst>
                                    <p:set>
                                      <p:cBhvr>
                                        <p:cTn id="63" dur="1" fill="hold">
                                          <p:stCondLst>
                                            <p:cond delay="0"/>
                                          </p:stCondLst>
                                        </p:cTn>
                                        <p:tgtEl>
                                          <p:spTgt spid="218"/>
                                        </p:tgtEl>
                                        <p:attrNameLst>
                                          <p:attrName>style.visibility</p:attrName>
                                        </p:attrNameLst>
                                      </p:cBhvr>
                                      <p:to>
                                        <p:strVal val="visible"/>
                                      </p:to>
                                    </p:set>
                                    <p:animEffect transition="in" filter="fade">
                                      <p:cBhvr>
                                        <p:cTn id="64" dur="500"/>
                                        <p:tgtEl>
                                          <p:spTgt spid="21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31">
                                            <p:txEl>
                                              <p:pRg st="0" end="0"/>
                                            </p:txEl>
                                          </p:spTgt>
                                        </p:tgtEl>
                                        <p:attrNameLst>
                                          <p:attrName>style.visibility</p:attrName>
                                        </p:attrNameLst>
                                      </p:cBhvr>
                                      <p:to>
                                        <p:strVal val="visible"/>
                                      </p:to>
                                    </p:set>
                                    <p:animEffect transition="in" filter="fade">
                                      <p:cBhvr>
                                        <p:cTn id="67" dur="500"/>
                                        <p:tgtEl>
                                          <p:spTgt spid="31">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0">
                                            <p:txEl>
                                              <p:pRg st="0" end="0"/>
                                            </p:txEl>
                                          </p:spTgt>
                                        </p:tgtEl>
                                        <p:attrNameLst>
                                          <p:attrName>style.visibility</p:attrName>
                                        </p:attrNameLst>
                                      </p:cBhvr>
                                      <p:to>
                                        <p:strVal val="visible"/>
                                      </p:to>
                                    </p:set>
                                    <p:animEffect transition="in" filter="fade">
                                      <p:cBhvr>
                                        <p:cTn id="70" dur="500"/>
                                        <p:tgtEl>
                                          <p:spTgt spid="30">
                                            <p:txEl>
                                              <p:pRg st="0" end="0"/>
                                            </p:txEl>
                                          </p:spTgt>
                                        </p:tgtEl>
                                      </p:cBhvr>
                                    </p:animEffect>
                                  </p:childTnLst>
                                </p:cTn>
                              </p:par>
                            </p:childTnLst>
                          </p:cTn>
                        </p:par>
                        <p:par>
                          <p:cTn id="71" fill="hold">
                            <p:stCondLst>
                              <p:cond delay="3500"/>
                            </p:stCondLst>
                            <p:childTnLst>
                              <p:par>
                                <p:cTn id="72" presetID="10" presetClass="entr" presetSubtype="0" fill="hold" grpId="0" nodeType="afterEffect">
                                  <p:stCondLst>
                                    <p:cond delay="0"/>
                                  </p:stCondLst>
                                  <p:childTnLst>
                                    <p:set>
                                      <p:cBhvr>
                                        <p:cTn id="73" dur="1" fill="hold">
                                          <p:stCondLst>
                                            <p:cond delay="0"/>
                                          </p:stCondLst>
                                        </p:cTn>
                                        <p:tgtEl>
                                          <p:spTgt spid="219"/>
                                        </p:tgtEl>
                                        <p:attrNameLst>
                                          <p:attrName>style.visibility</p:attrName>
                                        </p:attrNameLst>
                                      </p:cBhvr>
                                      <p:to>
                                        <p:strVal val="visible"/>
                                      </p:to>
                                    </p:set>
                                    <p:animEffect transition="in" filter="fade">
                                      <p:cBhvr>
                                        <p:cTn id="74" dur="500"/>
                                        <p:tgtEl>
                                          <p:spTgt spid="219"/>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14">
                                            <p:txEl>
                                              <p:pRg st="0" end="0"/>
                                            </p:txEl>
                                          </p:spTgt>
                                        </p:tgtEl>
                                        <p:attrNameLst>
                                          <p:attrName>style.visibility</p:attrName>
                                        </p:attrNameLst>
                                      </p:cBhvr>
                                      <p:to>
                                        <p:strVal val="visible"/>
                                      </p:to>
                                    </p:set>
                                    <p:animEffect transition="in" filter="fade">
                                      <p:cBhvr>
                                        <p:cTn id="77" dur="500"/>
                                        <p:tgtEl>
                                          <p:spTgt spid="114">
                                            <p:txEl>
                                              <p:pRg st="0" end="0"/>
                                            </p:txEl>
                                          </p:spTgt>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13">
                                            <p:txEl>
                                              <p:pRg st="0" end="0"/>
                                            </p:txEl>
                                          </p:spTgt>
                                        </p:tgtEl>
                                        <p:attrNameLst>
                                          <p:attrName>style.visibility</p:attrName>
                                        </p:attrNameLst>
                                      </p:cBhvr>
                                      <p:to>
                                        <p:strVal val="visible"/>
                                      </p:to>
                                    </p:set>
                                    <p:animEffect transition="in" filter="fade">
                                      <p:cBhvr>
                                        <p:cTn id="80" dur="500"/>
                                        <p:tgtEl>
                                          <p:spTgt spid="1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 grpId="0" animBg="1"/>
      <p:bldP spid="216" grpId="0" animBg="1"/>
      <p:bldP spid="217" grpId="0" animBg="1"/>
      <p:bldP spid="218" grpId="0" animBg="1"/>
      <p:bldP spid="219" grpId="0" animBg="1"/>
      <p:bldP spid="214" grpId="0" animBg="1"/>
      <p:bldP spid="16" grpId="0" build="p"/>
      <p:bldP spid="17" grpId="0" build="p"/>
      <p:bldP spid="21" grpId="0" build="p"/>
      <p:bldP spid="26" grpId="0" build="p"/>
      <p:bldP spid="27" grpId="0" build="p"/>
      <p:bldP spid="28" grpId="0" build="p"/>
      <p:bldP spid="30" grpId="0" build="p"/>
      <p:bldP spid="31" grpId="0" build="p"/>
      <p:bldP spid="33" grpId="0" build="p"/>
      <p:bldP spid="34" grpId="0" build="p"/>
      <p:bldP spid="110" grpId="0" build="p"/>
      <p:bldP spid="111" grpId="0" build="p"/>
      <p:bldP spid="113" grpId="0" build="p"/>
      <p:bldP spid="11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51E7BB40-F2F6-45A8-8DCB-F145F4A18596}"/>
              </a:ext>
            </a:extLst>
          </p:cNvPr>
          <p:cNvSpPr/>
          <p:nvPr/>
        </p:nvSpPr>
        <p:spPr>
          <a:xfrm>
            <a:off x="3869343" y="1446612"/>
            <a:ext cx="1405314" cy="9201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723900" y="2838951"/>
            <a:ext cx="7696200" cy="648552"/>
          </a:xfrm>
        </p:spPr>
        <p:txBody>
          <a:bodyPr/>
          <a:lstStyle/>
          <a:p>
            <a:r>
              <a:rPr lang="es-ES" dirty="0"/>
              <a:t>Definición del Tiempo</a:t>
            </a:r>
            <a:endParaRPr lang="en-US" dirty="0"/>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a:xfrm>
            <a:off x="723900" y="3578296"/>
            <a:ext cx="7696200" cy="273224"/>
          </a:xfrm>
        </p:spPr>
        <p:txBody>
          <a:bodyPr/>
          <a:lstStyle/>
          <a:p>
            <a:r>
              <a:rPr lang="en-US" sz="1200" i="1" dirty="0"/>
              <a:t>“</a:t>
            </a:r>
            <a:r>
              <a:rPr lang="en-US" sz="1200" i="1" dirty="0" err="1"/>
              <a:t>espero</a:t>
            </a:r>
            <a:r>
              <a:rPr lang="en-US" sz="1200" i="1" dirty="0"/>
              <a:t> </a:t>
            </a:r>
            <a:r>
              <a:rPr lang="en-US" sz="1200" i="1" dirty="0" err="1"/>
              <a:t>disfrute</a:t>
            </a:r>
            <a:r>
              <a:rPr lang="en-US" sz="1200" i="1" dirty="0"/>
              <a:t> </a:t>
            </a:r>
            <a:r>
              <a:rPr lang="en-US" sz="1200" i="1" dirty="0" err="1"/>
              <a:t>el</a:t>
            </a:r>
            <a:r>
              <a:rPr lang="en-US" sz="1200" i="1" dirty="0"/>
              <a:t> </a:t>
            </a:r>
            <a:r>
              <a:rPr lang="en-US" sz="1200" i="1" dirty="0" err="1"/>
              <a:t>choque</a:t>
            </a:r>
            <a:r>
              <a:rPr lang="en-US" sz="1200" i="1" dirty="0"/>
              <a:t> de mi </a:t>
            </a:r>
            <a:r>
              <a:rPr lang="en-US" sz="1200" i="1" dirty="0" err="1"/>
              <a:t>hiperactividad</a:t>
            </a:r>
            <a:r>
              <a:rPr lang="en-US" sz="1200" i="1" dirty="0"/>
              <a:t>, ADD y </a:t>
            </a:r>
            <a:r>
              <a:rPr lang="en-US" sz="1200" i="1" dirty="0" err="1"/>
              <a:t>una</a:t>
            </a:r>
            <a:r>
              <a:rPr lang="en-US" sz="1200" i="1" dirty="0"/>
              <a:t> </a:t>
            </a:r>
            <a:r>
              <a:rPr lang="en-US" sz="1200" i="1" dirty="0" err="1"/>
              <a:t>adrenalina</a:t>
            </a:r>
            <a:r>
              <a:rPr lang="en-US" sz="1200" i="1" dirty="0"/>
              <a: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a:xfrm>
            <a:off x="3839183" y="1575249"/>
            <a:ext cx="1465634" cy="729300"/>
          </a:xfrm>
        </p:spPr>
        <p:txBody>
          <a:bodyPr/>
          <a:lstStyle/>
          <a:p>
            <a:r>
              <a:rPr lang="es-ES" dirty="0"/>
              <a:t>01</a:t>
            </a:r>
            <a:endParaRPr lang="en-US" dirty="0"/>
          </a:p>
        </p:txBody>
      </p:sp>
      <p:pic>
        <p:nvPicPr>
          <p:cNvPr id="9" name="Imagen 8" descr="Imagen que contiene luz, puesta de sol, caminando, sol&#10;&#10;Descripción generada automáticamente">
            <a:extLst>
              <a:ext uri="{FF2B5EF4-FFF2-40B4-BE49-F238E27FC236}">
                <a16:creationId xmlns:a16="http://schemas.microsoft.com/office/drawing/2014/main" id="{639DCCA2-9858-4220-B31D-CCCEAA4F29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214713"/>
            <a:ext cx="1340903" cy="315348"/>
          </a:xfrm>
          <a:prstGeom prst="rect">
            <a:avLst/>
          </a:prstGeom>
        </p:spPr>
      </p:pic>
      <p:pic>
        <p:nvPicPr>
          <p:cNvPr id="10" name="Imagen 9" descr="Una estrella de color negro&#10;&#10;Descripción generada automáticamente con confianza baja">
            <a:extLst>
              <a:ext uri="{FF2B5EF4-FFF2-40B4-BE49-F238E27FC236}">
                <a16:creationId xmlns:a16="http://schemas.microsoft.com/office/drawing/2014/main" id="{905A640D-9BD3-440D-A713-8DF613A13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759837">
            <a:off x="5863460" y="152670"/>
            <a:ext cx="1413641" cy="2201746"/>
          </a:xfrm>
          <a:prstGeom prst="rect">
            <a:avLst/>
          </a:prstGeom>
        </p:spPr>
      </p:pic>
      <p:pic>
        <p:nvPicPr>
          <p:cNvPr id="33" name="Imagen 32" descr="Forma&#10;&#10;Descripción generada automáticamente">
            <a:extLst>
              <a:ext uri="{FF2B5EF4-FFF2-40B4-BE49-F238E27FC236}">
                <a16:creationId xmlns:a16="http://schemas.microsoft.com/office/drawing/2014/main" id="{23A1DFB1-DC0E-4133-A6F9-B835A5F722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7549584" y="4089675"/>
            <a:ext cx="3322320" cy="880771"/>
          </a:xfrm>
          <a:prstGeom prst="rect">
            <a:avLst/>
          </a:prstGeom>
        </p:spPr>
      </p:pic>
      <p:pic>
        <p:nvPicPr>
          <p:cNvPr id="34" name="Imagen 33" descr="Forma&#10;&#10;Descripción generada automáticamente">
            <a:extLst>
              <a:ext uri="{FF2B5EF4-FFF2-40B4-BE49-F238E27FC236}">
                <a16:creationId xmlns:a16="http://schemas.microsoft.com/office/drawing/2014/main" id="{638A0E52-DE28-4E11-BDA6-D92E55520D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073435" y="956462"/>
            <a:ext cx="3322320" cy="880771"/>
          </a:xfrm>
          <a:prstGeom prst="rect">
            <a:avLst/>
          </a:prstGeom>
        </p:spPr>
      </p:pic>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fade">
                                      <p:cBhvr>
                                        <p:cTn id="28"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 grpId="0"/>
      <p:bldP spid="5" grpId="0" build="p"/>
      <p:bldP spid="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50618" y="1346791"/>
            <a:ext cx="5214325" cy="3671776"/>
          </a:xfrm>
        </p:spPr>
        <p:txBody>
          <a:bodyPr anchor="ctr">
            <a:noAutofit/>
          </a:bodyPr>
          <a:lstStyle/>
          <a:p>
            <a:r>
              <a:rPr lang="es-HN" dirty="0"/>
              <a:t>El tiempo es familiar para todos, pero es difícil de definir y entender. La ciencia, la filosofía, la religión y las artes tienen diferentes definiciones del tiempo, pero el sistema de medición es relativamente consistente.</a:t>
            </a:r>
          </a:p>
          <a:p>
            <a:r>
              <a:rPr lang="es-HN" dirty="0"/>
              <a:t>Los físicos definen el tiempo como la progresión de eventos desde el pasado al presente hacia el futuro. Básicamente, si un sistema no cambia, es atemporal. El tiempo puede considerarse la cuarta dimensión de la realidad, utilizada para describir eventos en el espacio tridimensional. No es algo que podamos ver, tocar o saborear, pero podemos medir su paso.</a:t>
            </a:r>
          </a:p>
          <a:p>
            <a:r>
              <a:rPr lang="es-HN" dirty="0"/>
              <a:t>El tiempo es la secuencia continua de existencia y eventos que ocurre en una sucesión aparentemente irreversible desde el pasado, a través del presente, hacia el futuro. </a:t>
            </a:r>
            <a:endParaRPr lang="en-US" dirty="0"/>
          </a:p>
          <a:p>
            <a:endParaRPr lang="en-US" dirty="0"/>
          </a:p>
          <a:p>
            <a:endParaRPr lang="en-US" sz="1400" dirty="0"/>
          </a:p>
        </p:txBody>
      </p:sp>
      <p:sp>
        <p:nvSpPr>
          <p:cNvPr id="4" name="Title 3">
            <a:extLst>
              <a:ext uri="{FF2B5EF4-FFF2-40B4-BE49-F238E27FC236}">
                <a16:creationId xmlns:a16="http://schemas.microsoft.com/office/drawing/2014/main" id="{6153A5D8-3B98-4BE7-8334-478BB8EE0C12}"/>
              </a:ext>
            </a:extLst>
          </p:cNvPr>
          <p:cNvSpPr>
            <a:spLocks noGrp="1"/>
          </p:cNvSpPr>
          <p:nvPr>
            <p:ph type="title"/>
          </p:nvPr>
        </p:nvSpPr>
        <p:spPr>
          <a:xfrm>
            <a:off x="546690" y="192532"/>
            <a:ext cx="3413760" cy="1322070"/>
          </a:xfrm>
        </p:spPr>
        <p:txBody>
          <a:bodyPr>
            <a:normAutofit/>
          </a:bodyPr>
          <a:lstStyle/>
          <a:p>
            <a:pPr algn="l"/>
            <a:r>
              <a:rPr lang="es-ES" dirty="0"/>
              <a:t>Definición del Tiempo</a:t>
            </a:r>
            <a:endParaRPr lang="en-US" dirty="0"/>
          </a:p>
        </p:txBody>
      </p:sp>
      <p:pic>
        <p:nvPicPr>
          <p:cNvPr id="7" name="Imagen 6">
            <a:extLst>
              <a:ext uri="{FF2B5EF4-FFF2-40B4-BE49-F238E27FC236}">
                <a16:creationId xmlns:a16="http://schemas.microsoft.com/office/drawing/2014/main" id="{BF9A46EA-C36C-44E3-8D64-B85A0EE79C93}"/>
              </a:ext>
            </a:extLst>
          </p:cNvPr>
          <p:cNvPicPr>
            <a:picLocks noChangeAspect="1"/>
          </p:cNvPicPr>
          <p:nvPr/>
        </p:nvPicPr>
        <p:blipFill rotWithShape="1">
          <a:blip r:embed="rId2">
            <a:alphaModFix amt="63000"/>
            <a:extLst>
              <a:ext uri="{28A0092B-C50C-407E-A947-70E740481C1C}">
                <a14:useLocalDpi xmlns:a14="http://schemas.microsoft.com/office/drawing/2010/main" val="0"/>
              </a:ext>
            </a:extLst>
          </a:blip>
          <a:srcRect l="24940" r="24940"/>
          <a:stretch/>
        </p:blipFill>
        <p:spPr>
          <a:xfrm>
            <a:off x="5264945" y="0"/>
            <a:ext cx="3879056" cy="5143500"/>
          </a:xfrm>
          <a:prstGeom prst="rect">
            <a:avLst/>
          </a:prstGeom>
        </p:spPr>
      </p:pic>
      <p:pic>
        <p:nvPicPr>
          <p:cNvPr id="13" name="Imagen 12" descr="Forma&#10;&#10;Descripción generada automáticamente">
            <a:extLst>
              <a:ext uri="{FF2B5EF4-FFF2-40B4-BE49-F238E27FC236}">
                <a16:creationId xmlns:a16="http://schemas.microsoft.com/office/drawing/2014/main" id="{67EB3FFE-939D-44B7-8F1A-9FA917F268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376192" y="3988592"/>
            <a:ext cx="3322320" cy="880771"/>
          </a:xfrm>
          <a:prstGeom prst="rect">
            <a:avLst/>
          </a:prstGeom>
        </p:spPr>
      </p:pic>
      <p:pic>
        <p:nvPicPr>
          <p:cNvPr id="15" name="Imagen 14" descr="Una estrella de color negro&#10;&#10;Descripción generada automáticamente con confianza baja">
            <a:extLst>
              <a:ext uri="{FF2B5EF4-FFF2-40B4-BE49-F238E27FC236}">
                <a16:creationId xmlns:a16="http://schemas.microsoft.com/office/drawing/2014/main" id="{62717050-0D14-4D02-AACE-8D44DABEF9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5368663" y="872705"/>
            <a:ext cx="1413641" cy="2201746"/>
          </a:xfrm>
          <a:prstGeom prst="rect">
            <a:avLst/>
          </a:prstGeom>
        </p:spPr>
      </p:pic>
      <p:pic>
        <p:nvPicPr>
          <p:cNvPr id="11" name="Imagen 10" descr="Forma, Círculo&#10;&#10;Descripción generada automáticamente">
            <a:extLst>
              <a:ext uri="{FF2B5EF4-FFF2-40B4-BE49-F238E27FC236}">
                <a16:creationId xmlns:a16="http://schemas.microsoft.com/office/drawing/2014/main" id="{1DA8C562-3E80-40E2-A1C7-475F44FAD184}"/>
              </a:ext>
            </a:extLst>
          </p:cNvPr>
          <p:cNvPicPr>
            <a:picLocks noChangeAspect="1"/>
          </p:cNvPicPr>
          <p:nvPr/>
        </p:nvPicPr>
        <p:blipFill rotWithShape="1">
          <a:blip r:embed="rId5">
            <a:alphaModFix amt="50000"/>
            <a:extLst>
              <a:ext uri="{28A0092B-C50C-407E-A947-70E740481C1C}">
                <a14:useLocalDpi xmlns:a14="http://schemas.microsoft.com/office/drawing/2010/main" val="0"/>
              </a:ext>
            </a:extLst>
          </a:blip>
          <a:srcRect r="52806" b="46362"/>
          <a:stretch/>
        </p:blipFill>
        <p:spPr>
          <a:xfrm>
            <a:off x="6716556" y="2384638"/>
            <a:ext cx="2427444" cy="2758862"/>
          </a:xfrm>
          <a:prstGeom prst="rect">
            <a:avLst/>
          </a:prstGeom>
        </p:spPr>
      </p:pic>
    </p:spTree>
    <p:extLst>
      <p:ext uri="{BB962C8B-B14F-4D97-AF65-F5344CB8AC3E}">
        <p14:creationId xmlns:p14="http://schemas.microsoft.com/office/powerpoint/2010/main" val="42678864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6">
                                            <p:txEl>
                                              <p:pRg st="1" end="1"/>
                                            </p:txEl>
                                          </p:spTgt>
                                        </p:tgtEl>
                                        <p:attrNameLst>
                                          <p:attrName>style.visibility</p:attrName>
                                        </p:attrNameLst>
                                      </p:cBhvr>
                                      <p:to>
                                        <p:strVal val="visible"/>
                                      </p:to>
                                    </p:set>
                                    <p:animEffect transition="in" filter="fade">
                                      <p:cBhvr>
                                        <p:cTn id="16" dur="500"/>
                                        <p:tgtEl>
                                          <p:spTgt spid="6">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500"/>
                                        <p:tgtEl>
                                          <p:spTgt spid="6">
                                            <p:txEl>
                                              <p:pRg st="2" end="2"/>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51E7BB40-F2F6-45A8-8DCB-F145F4A18596}"/>
              </a:ext>
            </a:extLst>
          </p:cNvPr>
          <p:cNvSpPr/>
          <p:nvPr/>
        </p:nvSpPr>
        <p:spPr>
          <a:xfrm>
            <a:off x="3869343" y="1446612"/>
            <a:ext cx="1405314" cy="9201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723900" y="2838951"/>
            <a:ext cx="7696200" cy="648552"/>
          </a:xfrm>
        </p:spPr>
        <p:txBody>
          <a:bodyPr/>
          <a:lstStyle/>
          <a:p>
            <a:r>
              <a:rPr lang="es-ES" dirty="0"/>
              <a:t>La Flecha del Tiempo</a:t>
            </a:r>
            <a:endParaRPr lang="en-US" dirty="0"/>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a:xfrm>
            <a:off x="723900" y="3578296"/>
            <a:ext cx="7696200" cy="273224"/>
          </a:xfrm>
        </p:spPr>
        <p:txBody>
          <a:bodyPr/>
          <a:lstStyle/>
          <a:p>
            <a:r>
              <a:rPr lang="en-US" sz="1200" i="1" dirty="0"/>
              <a:t>“</a:t>
            </a:r>
            <a:r>
              <a:rPr lang="en-US" sz="1200" i="1" dirty="0" err="1"/>
              <a:t>en</a:t>
            </a:r>
            <a:r>
              <a:rPr lang="en-US" sz="1200" i="1" dirty="0"/>
              <a:t> </a:t>
            </a:r>
            <a:r>
              <a:rPr lang="en-US" sz="1200" i="1" dirty="0" err="1"/>
              <a:t>qué</a:t>
            </a:r>
            <a:r>
              <a:rPr lang="en-US" sz="1200" i="1" dirty="0"/>
              <a:t> </a:t>
            </a:r>
            <a:r>
              <a:rPr lang="en-US" sz="1200" i="1" dirty="0" err="1"/>
              <a:t>dirección</a:t>
            </a:r>
            <a:r>
              <a:rPr lang="en-US" sz="1200" i="1" dirty="0"/>
              <a:t> se dirige la fleche del </a:t>
            </a:r>
            <a:r>
              <a:rPr lang="en-US" sz="1200" i="1" dirty="0" err="1"/>
              <a:t>tiempo</a:t>
            </a:r>
            <a:r>
              <a:rPr lang="en-US" sz="1200" i="1" dirty="0"/>
              <a:t>” …</a:t>
            </a:r>
            <a:br>
              <a:rPr lang="en-US" sz="1200" i="1" dirty="0"/>
            </a:br>
            <a:r>
              <a:rPr lang="en-US" sz="1200" i="1" dirty="0"/>
              <a:t>“</a:t>
            </a:r>
            <a:r>
              <a:rPr lang="en-US" sz="1200" i="1" dirty="0" err="1"/>
              <a:t>ahora</a:t>
            </a:r>
            <a:r>
              <a:rPr lang="en-US" sz="1200" i="1" dirty="0"/>
              <a:t> la </a:t>
            </a:r>
            <a:r>
              <a:rPr lang="en-US" sz="1200" i="1" dirty="0" err="1"/>
              <a:t>cienca</a:t>
            </a:r>
            <a:r>
              <a:rPr lang="en-US" sz="1200" i="1" dirty="0"/>
              <a:t> </a:t>
            </a:r>
            <a:r>
              <a:rPr lang="en-US" sz="1200" i="1" dirty="0" err="1"/>
              <a:t>afirma</a:t>
            </a:r>
            <a:r>
              <a:rPr lang="en-US" sz="1200" i="1" dirty="0"/>
              <a:t> que </a:t>
            </a:r>
            <a:r>
              <a:rPr lang="en-US" sz="1200" i="1" dirty="0" err="1"/>
              <a:t>otros</a:t>
            </a:r>
            <a:r>
              <a:rPr lang="en-US" sz="1200" i="1" dirty="0"/>
              <a:t> </a:t>
            </a:r>
            <a:r>
              <a:rPr lang="en-US" sz="1200" i="1" dirty="0" err="1"/>
              <a:t>universos</a:t>
            </a:r>
            <a:r>
              <a:rPr lang="en-US" sz="1200" i="1" dirty="0"/>
              <a:t> </a:t>
            </a:r>
            <a:r>
              <a:rPr lang="en-US" sz="1200" i="1" dirty="0" err="1"/>
              <a:t>viajan</a:t>
            </a:r>
            <a:r>
              <a:rPr lang="en-US" sz="1200" i="1" dirty="0"/>
              <a:t> </a:t>
            </a:r>
            <a:r>
              <a:rPr lang="en-US" sz="1200" i="1" dirty="0" err="1"/>
              <a:t>en</a:t>
            </a:r>
            <a:r>
              <a:rPr lang="en-US" sz="1200" i="1" dirty="0"/>
              <a:t> </a:t>
            </a:r>
            <a:r>
              <a:rPr lang="en-US" sz="1200" i="1" dirty="0" err="1"/>
              <a:t>sentido</a:t>
            </a:r>
            <a:r>
              <a:rPr lang="en-US" sz="1200" i="1" dirty="0"/>
              <a:t> </a:t>
            </a:r>
            <a:r>
              <a:rPr lang="en-US" sz="1200" i="1" dirty="0" err="1"/>
              <a:t>contrario</a:t>
            </a:r>
            <a:r>
              <a:rPr lang="en-US" sz="1200" i="1" dirty="0"/>
              <a:t>, </a:t>
            </a:r>
            <a:r>
              <a:rPr lang="en-US" sz="1200" i="1" dirty="0" err="1"/>
              <a:t>el</a:t>
            </a:r>
            <a:r>
              <a:rPr lang="en-US" sz="1200" i="1" dirty="0"/>
              <a:t> </a:t>
            </a:r>
            <a:r>
              <a:rPr lang="en-US" sz="1200" i="1" dirty="0" err="1"/>
              <a:t>tiempo</a:t>
            </a:r>
            <a:r>
              <a:rPr lang="en-US" sz="1200" i="1" dirty="0"/>
              <a:t> al </a:t>
            </a:r>
            <a:r>
              <a:rPr lang="en-US" sz="1200" i="1" dirty="0" err="1"/>
              <a:t>revés</a:t>
            </a:r>
            <a:r>
              <a:rPr lang="en-US" sz="1200" i="1" dirty="0"/>
              <a: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a:xfrm>
            <a:off x="3839183" y="1575249"/>
            <a:ext cx="1465634" cy="729300"/>
          </a:xfrm>
        </p:spPr>
        <p:txBody>
          <a:bodyPr/>
          <a:lstStyle/>
          <a:p>
            <a:r>
              <a:rPr lang="es-ES" dirty="0"/>
              <a:t>02</a:t>
            </a:r>
            <a:endParaRPr lang="en-US" dirty="0"/>
          </a:p>
        </p:txBody>
      </p:sp>
      <p:pic>
        <p:nvPicPr>
          <p:cNvPr id="9" name="Imagen 8" descr="Imagen que contiene luz, puesta de sol, caminando, sol&#10;&#10;Descripción generada automáticamente">
            <a:extLst>
              <a:ext uri="{FF2B5EF4-FFF2-40B4-BE49-F238E27FC236}">
                <a16:creationId xmlns:a16="http://schemas.microsoft.com/office/drawing/2014/main" id="{639DCCA2-9858-4220-B31D-CCCEAA4F29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214713"/>
            <a:ext cx="1340903" cy="315348"/>
          </a:xfrm>
          <a:prstGeom prst="rect">
            <a:avLst/>
          </a:prstGeom>
        </p:spPr>
      </p:pic>
      <p:pic>
        <p:nvPicPr>
          <p:cNvPr id="10" name="Imagen 9" descr="Una estrella de color negro&#10;&#10;Descripción generada automáticamente con confianza baja">
            <a:extLst>
              <a:ext uri="{FF2B5EF4-FFF2-40B4-BE49-F238E27FC236}">
                <a16:creationId xmlns:a16="http://schemas.microsoft.com/office/drawing/2014/main" id="{905A640D-9BD3-440D-A713-8DF613A13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759837">
            <a:off x="5863460" y="152670"/>
            <a:ext cx="1413641" cy="2201746"/>
          </a:xfrm>
          <a:prstGeom prst="rect">
            <a:avLst/>
          </a:prstGeom>
        </p:spPr>
      </p:pic>
      <p:pic>
        <p:nvPicPr>
          <p:cNvPr id="33" name="Imagen 32" descr="Forma&#10;&#10;Descripción generada automáticamente">
            <a:extLst>
              <a:ext uri="{FF2B5EF4-FFF2-40B4-BE49-F238E27FC236}">
                <a16:creationId xmlns:a16="http://schemas.microsoft.com/office/drawing/2014/main" id="{23A1DFB1-DC0E-4133-A6F9-B835A5F722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7549584" y="4089675"/>
            <a:ext cx="3322320" cy="880771"/>
          </a:xfrm>
          <a:prstGeom prst="rect">
            <a:avLst/>
          </a:prstGeom>
        </p:spPr>
      </p:pic>
      <p:pic>
        <p:nvPicPr>
          <p:cNvPr id="34" name="Imagen 33" descr="Forma&#10;&#10;Descripción generada automáticamente">
            <a:extLst>
              <a:ext uri="{FF2B5EF4-FFF2-40B4-BE49-F238E27FC236}">
                <a16:creationId xmlns:a16="http://schemas.microsoft.com/office/drawing/2014/main" id="{638A0E52-DE28-4E11-BDA6-D92E55520D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073435" y="956462"/>
            <a:ext cx="3322320" cy="880771"/>
          </a:xfrm>
          <a:prstGeom prst="rect">
            <a:avLst/>
          </a:prstGeom>
        </p:spPr>
      </p:pic>
    </p:spTree>
    <p:extLst>
      <p:ext uri="{BB962C8B-B14F-4D97-AF65-F5344CB8AC3E}">
        <p14:creationId xmlns:p14="http://schemas.microsoft.com/office/powerpoint/2010/main" val="1891974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fade">
                                      <p:cBhvr>
                                        <p:cTn id="28"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 grpId="0"/>
      <p:bldP spid="5" grpId="0" build="p"/>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a:xfrm>
            <a:off x="4817320" y="525446"/>
            <a:ext cx="3624562" cy="605022"/>
          </a:xfrm>
        </p:spPr>
        <p:txBody>
          <a:bodyPr/>
          <a:lstStyle/>
          <a:p>
            <a:pPr algn="l"/>
            <a:r>
              <a:rPr lang="es-ES" dirty="0"/>
              <a:t>La Flecha del Tiempo</a:t>
            </a:r>
            <a:endParaRPr lang="en-US" dirty="0"/>
          </a:p>
        </p:txBody>
      </p:sp>
      <p:pic>
        <p:nvPicPr>
          <p:cNvPr id="10" name="Picture Placeholder 9">
            <a:extLst>
              <a:ext uri="{FF2B5EF4-FFF2-40B4-BE49-F238E27FC236}">
                <a16:creationId xmlns:a16="http://schemas.microsoft.com/office/drawing/2014/main" id="{9FF2AB52-859D-4270-8EBA-14897382663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20416" r="20416"/>
          <a:stretch/>
        </p:blipFill>
        <p:spPr>
          <a:xfrm>
            <a:off x="0" y="0"/>
            <a:ext cx="4572000" cy="5143500"/>
          </a:xfrm>
        </p:spPr>
      </p:pic>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a:xfrm>
            <a:off x="4817320" y="1194341"/>
            <a:ext cx="4213265" cy="3508774"/>
          </a:xfrm>
        </p:spPr>
        <p:txBody>
          <a:bodyPr>
            <a:normAutofit fontScale="85000" lnSpcReduction="10000"/>
          </a:bodyPr>
          <a:lstStyle/>
          <a:p>
            <a:r>
              <a:rPr lang="es-HN" dirty="0"/>
              <a:t>Las ecuaciones físicas funcionan igualmente bien ya sea que el tiempo avance hacia el futuro (tiempo positivo) o retroceda hacia el pasado (tiempo negativo). Sin embargo, el tiempo en el mundo natural tiene una dirección, llamada la flecha del tiempo. La pregunta de por qué el tiempo es irreversible es una de las mayores preguntas sin resolver en la ciencia.</a:t>
            </a:r>
          </a:p>
          <a:p>
            <a:r>
              <a:rPr lang="es-HN" dirty="0"/>
              <a:t>Una explicación es que el mundo natural sigue las leyes de la termodinámica. La segunda ley de la termodinámica establece que, dentro de un sistema cerrado, la entropía del sistema permanece constante o aumenta. Si se considera que el universo es un sistema cerrado, su entropía (grado de desorden) nunca puede disminuir. En otras palabras, el universo no puede volver exactamente al mismo estado en el que estaba en un punto anterior. El tiempo no puede retroceder. </a:t>
            </a:r>
            <a:endParaRPr lang="en-US" dirty="0"/>
          </a:p>
        </p:txBody>
      </p:sp>
      <p:pic>
        <p:nvPicPr>
          <p:cNvPr id="6" name="Imagen 5" descr="Forma&#10;&#10;Descripción generada automáticamente">
            <a:extLst>
              <a:ext uri="{FF2B5EF4-FFF2-40B4-BE49-F238E27FC236}">
                <a16:creationId xmlns:a16="http://schemas.microsoft.com/office/drawing/2014/main" id="{21FE405E-50D3-4838-B248-64DC020C1B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9513" y="0"/>
            <a:ext cx="3322320" cy="880771"/>
          </a:xfrm>
          <a:prstGeom prst="rect">
            <a:avLst/>
          </a:prstGeom>
        </p:spPr>
      </p:pic>
    </p:spTree>
    <p:extLst>
      <p:ext uri="{BB962C8B-B14F-4D97-AF65-F5344CB8AC3E}">
        <p14:creationId xmlns:p14="http://schemas.microsoft.com/office/powerpoint/2010/main" val="1032840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500"/>
                                        <p:tgtEl>
                                          <p:spTgt spid="7">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xEl>
                                              <p:pRg st="1" end="1"/>
                                            </p:txEl>
                                          </p:spTgt>
                                        </p:tgtEl>
                                        <p:attrNameLst>
                                          <p:attrName>style.visibility</p:attrName>
                                        </p:attrNameLst>
                                      </p:cBhvr>
                                      <p:to>
                                        <p:strVal val="visible"/>
                                      </p:to>
                                    </p:set>
                                    <p:animEffect transition="in" filter="fade">
                                      <p:cBhvr>
                                        <p:cTn id="24"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51E7BB40-F2F6-45A8-8DCB-F145F4A18596}"/>
              </a:ext>
            </a:extLst>
          </p:cNvPr>
          <p:cNvSpPr/>
          <p:nvPr/>
        </p:nvSpPr>
        <p:spPr>
          <a:xfrm>
            <a:off x="3869343" y="1446612"/>
            <a:ext cx="1405314" cy="9201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a:xfrm>
            <a:off x="723900" y="2838951"/>
            <a:ext cx="7696200" cy="648552"/>
          </a:xfrm>
        </p:spPr>
        <p:txBody>
          <a:bodyPr/>
          <a:lstStyle/>
          <a:p>
            <a:r>
              <a:rPr lang="es-ES" dirty="0"/>
              <a:t>Dilatación del Tiempo</a:t>
            </a:r>
            <a:endParaRPr lang="en-US" dirty="0"/>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a:xfrm>
            <a:off x="723900" y="3578296"/>
            <a:ext cx="7696200" cy="273224"/>
          </a:xfrm>
        </p:spPr>
        <p:txBody>
          <a:bodyPr/>
          <a:lstStyle/>
          <a:p>
            <a:r>
              <a:rPr lang="en-US" sz="1200" i="1" dirty="0"/>
              <a:t>“e</a:t>
            </a:r>
            <a:r>
              <a:rPr lang="es-HN" sz="1200" dirty="0"/>
              <a:t>n la mecánica clásica, el tiempo era el mismo en todas partes, pero ahora sabemos que el tiempo es relativo al observador”</a:t>
            </a:r>
            <a:endParaRPr lang="en-US" sz="1200" i="1" dirty="0"/>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a:xfrm>
            <a:off x="3839183" y="1575249"/>
            <a:ext cx="1465634" cy="729300"/>
          </a:xfrm>
        </p:spPr>
        <p:txBody>
          <a:bodyPr/>
          <a:lstStyle/>
          <a:p>
            <a:r>
              <a:rPr lang="es-ES" dirty="0"/>
              <a:t>03</a:t>
            </a:r>
            <a:endParaRPr lang="en-US" dirty="0"/>
          </a:p>
        </p:txBody>
      </p:sp>
      <p:pic>
        <p:nvPicPr>
          <p:cNvPr id="9" name="Imagen 8" descr="Imagen que contiene luz, puesta de sol, caminando, sol&#10;&#10;Descripción generada automáticamente">
            <a:extLst>
              <a:ext uri="{FF2B5EF4-FFF2-40B4-BE49-F238E27FC236}">
                <a16:creationId xmlns:a16="http://schemas.microsoft.com/office/drawing/2014/main" id="{639DCCA2-9858-4220-B31D-CCCEAA4F29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214713"/>
            <a:ext cx="1340903" cy="315348"/>
          </a:xfrm>
          <a:prstGeom prst="rect">
            <a:avLst/>
          </a:prstGeom>
        </p:spPr>
      </p:pic>
      <p:pic>
        <p:nvPicPr>
          <p:cNvPr id="10" name="Imagen 9" descr="Una estrella de color negro&#10;&#10;Descripción generada automáticamente con confianza baja">
            <a:extLst>
              <a:ext uri="{FF2B5EF4-FFF2-40B4-BE49-F238E27FC236}">
                <a16:creationId xmlns:a16="http://schemas.microsoft.com/office/drawing/2014/main" id="{905A640D-9BD3-440D-A713-8DF613A13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759837">
            <a:off x="5863460" y="152670"/>
            <a:ext cx="1413641" cy="2201746"/>
          </a:xfrm>
          <a:prstGeom prst="rect">
            <a:avLst/>
          </a:prstGeom>
        </p:spPr>
      </p:pic>
      <p:pic>
        <p:nvPicPr>
          <p:cNvPr id="33" name="Imagen 32" descr="Forma&#10;&#10;Descripción generada automáticamente">
            <a:extLst>
              <a:ext uri="{FF2B5EF4-FFF2-40B4-BE49-F238E27FC236}">
                <a16:creationId xmlns:a16="http://schemas.microsoft.com/office/drawing/2014/main" id="{23A1DFB1-DC0E-4133-A6F9-B835A5F722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7549584" y="4089675"/>
            <a:ext cx="3322320" cy="880771"/>
          </a:xfrm>
          <a:prstGeom prst="rect">
            <a:avLst/>
          </a:prstGeom>
        </p:spPr>
      </p:pic>
      <p:pic>
        <p:nvPicPr>
          <p:cNvPr id="34" name="Imagen 33" descr="Forma&#10;&#10;Descripción generada automáticamente">
            <a:extLst>
              <a:ext uri="{FF2B5EF4-FFF2-40B4-BE49-F238E27FC236}">
                <a16:creationId xmlns:a16="http://schemas.microsoft.com/office/drawing/2014/main" id="{638A0E52-DE28-4E11-BDA6-D92E55520D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073435" y="956462"/>
            <a:ext cx="3322320" cy="880771"/>
          </a:xfrm>
          <a:prstGeom prst="rect">
            <a:avLst/>
          </a:prstGeom>
        </p:spPr>
      </p:pic>
    </p:spTree>
    <p:extLst>
      <p:ext uri="{BB962C8B-B14F-4D97-AF65-F5344CB8AC3E}">
        <p14:creationId xmlns:p14="http://schemas.microsoft.com/office/powerpoint/2010/main" val="3447286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fade">
                                      <p:cBhvr>
                                        <p:cTn id="28"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 grpId="0"/>
      <p:bldP spid="5" grpId="0" build="p"/>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19">
            <a:extLst>
              <a:ext uri="{FF2B5EF4-FFF2-40B4-BE49-F238E27FC236}">
                <a16:creationId xmlns:a16="http://schemas.microsoft.com/office/drawing/2014/main" id="{269A50E4-B5CC-4FCE-8725-E40B4E14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153A5D8-3B98-4BE7-8334-478BB8EE0C12}"/>
              </a:ext>
            </a:extLst>
          </p:cNvPr>
          <p:cNvSpPr>
            <a:spLocks noGrp="1"/>
          </p:cNvSpPr>
          <p:nvPr>
            <p:ph type="title"/>
          </p:nvPr>
        </p:nvSpPr>
        <p:spPr>
          <a:xfrm>
            <a:off x="5502930" y="276468"/>
            <a:ext cx="3086100" cy="1052624"/>
          </a:xfrm>
        </p:spPr>
        <p:txBody>
          <a:bodyPr vert="horz" lIns="91440" tIns="45720" rIns="91440" bIns="45720" rtlCol="0" anchor="b">
            <a:normAutofit/>
          </a:bodyPr>
          <a:lstStyle/>
          <a:p>
            <a:pPr defTabSz="914400"/>
            <a:r>
              <a:rPr lang="en-US" sz="2700">
                <a:latin typeface="+mj-lt"/>
              </a:rPr>
              <a:t>Dilatación del Tiempo</a:t>
            </a:r>
          </a:p>
        </p:txBody>
      </p:sp>
      <p:pic>
        <p:nvPicPr>
          <p:cNvPr id="7" name="Imagen 6">
            <a:extLst>
              <a:ext uri="{FF2B5EF4-FFF2-40B4-BE49-F238E27FC236}">
                <a16:creationId xmlns:a16="http://schemas.microsoft.com/office/drawing/2014/main" id="{BF9A46EA-C36C-44E3-8D64-B85A0EE79C93}"/>
              </a:ext>
            </a:extLst>
          </p:cNvPr>
          <p:cNvPicPr>
            <a:picLocks noChangeAspect="1"/>
          </p:cNvPicPr>
          <p:nvPr/>
        </p:nvPicPr>
        <p:blipFill rotWithShape="1">
          <a:blip r:embed="rId2">
            <a:extLst>
              <a:ext uri="{28A0092B-C50C-407E-A947-70E740481C1C}">
                <a14:useLocalDpi xmlns:a14="http://schemas.microsoft.com/office/drawing/2010/main" val="0"/>
              </a:ext>
            </a:extLst>
          </a:blip>
          <a:srcRect l="24938" r="24938"/>
          <a:stretch/>
        </p:blipFill>
        <p:spPr>
          <a:xfrm>
            <a:off x="747373" y="28038"/>
            <a:ext cx="1488803" cy="1975211"/>
          </a:xfrm>
          <a:prstGeom prst="rect">
            <a:avLst/>
          </a:prstGeom>
        </p:spPr>
      </p:pic>
      <p:sp>
        <p:nvSpPr>
          <p:cNvPr id="27" name="Freeform: Shape 21">
            <a:extLst>
              <a:ext uri="{FF2B5EF4-FFF2-40B4-BE49-F238E27FC236}">
                <a16:creationId xmlns:a16="http://schemas.microsoft.com/office/drawing/2014/main" id="{42AE8636-A04B-4C96-AA50-C956D51C0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105" y="-14907"/>
            <a:ext cx="2612325" cy="2181964"/>
          </a:xfrm>
          <a:custGeom>
            <a:avLst/>
            <a:gdLst>
              <a:gd name="connsiteX0" fmla="*/ 452171 w 3483100"/>
              <a:gd name="connsiteY0" fmla="*/ 0 h 2909287"/>
              <a:gd name="connsiteX1" fmla="*/ 3030929 w 3483100"/>
              <a:gd name="connsiteY1" fmla="*/ 0 h 2909287"/>
              <a:gd name="connsiteX2" fmla="*/ 3085415 w 3483100"/>
              <a:gd name="connsiteY2" fmla="*/ 59949 h 2909287"/>
              <a:gd name="connsiteX3" fmla="*/ 3483100 w 3483100"/>
              <a:gd name="connsiteY3" fmla="*/ 1167737 h 2909287"/>
              <a:gd name="connsiteX4" fmla="*/ 1741550 w 3483100"/>
              <a:gd name="connsiteY4" fmla="*/ 2909287 h 2909287"/>
              <a:gd name="connsiteX5" fmla="*/ 0 w 3483100"/>
              <a:gd name="connsiteY5" fmla="*/ 1167737 h 2909287"/>
              <a:gd name="connsiteX6" fmla="*/ 397685 w 3483100"/>
              <a:gd name="connsiteY6" fmla="*/ 59949 h 290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83100" h="2909287">
                <a:moveTo>
                  <a:pt x="452171" y="0"/>
                </a:moveTo>
                <a:lnTo>
                  <a:pt x="3030929" y="0"/>
                </a:lnTo>
                <a:lnTo>
                  <a:pt x="3085415" y="59949"/>
                </a:lnTo>
                <a:cubicBezTo>
                  <a:pt x="3333857" y="360992"/>
                  <a:pt x="3483100" y="746936"/>
                  <a:pt x="3483100" y="1167737"/>
                </a:cubicBezTo>
                <a:cubicBezTo>
                  <a:pt x="3483100" y="2129569"/>
                  <a:pt x="2703382" y="2909287"/>
                  <a:pt x="1741550" y="2909287"/>
                </a:cubicBezTo>
                <a:cubicBezTo>
                  <a:pt x="779718" y="2909287"/>
                  <a:pt x="0" y="2129569"/>
                  <a:pt x="0" y="1167737"/>
                </a:cubicBezTo>
                <a:cubicBezTo>
                  <a:pt x="0" y="746936"/>
                  <a:pt x="149243" y="360992"/>
                  <a:pt x="397685" y="59949"/>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5" name="Imagen 14" descr="Una estrella de color negro&#10;&#10;Descripción generada automáticamente con confianza baja">
            <a:extLst>
              <a:ext uri="{FF2B5EF4-FFF2-40B4-BE49-F238E27FC236}">
                <a16:creationId xmlns:a16="http://schemas.microsoft.com/office/drawing/2014/main" id="{62717050-0D14-4D02-AACE-8D44DABEF9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632606" y="297459"/>
            <a:ext cx="922867" cy="1436370"/>
          </a:xfrm>
          <a:prstGeom prst="rect">
            <a:avLst/>
          </a:prstGeom>
        </p:spPr>
      </p:pic>
      <p:sp>
        <p:nvSpPr>
          <p:cNvPr id="24" name="Oval 23">
            <a:extLst>
              <a:ext uri="{FF2B5EF4-FFF2-40B4-BE49-F238E27FC236}">
                <a16:creationId xmlns:a16="http://schemas.microsoft.com/office/drawing/2014/main" id="{A408E1F6-B9B6-4459-AFC2-F77F3EA60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53452" y="54492"/>
            <a:ext cx="1892617" cy="189261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588AB9E2-7D37-4889-BA65-F40073B8B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61833" y="1767052"/>
            <a:ext cx="314347" cy="314347"/>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Oval 27">
            <a:extLst>
              <a:ext uri="{FF2B5EF4-FFF2-40B4-BE49-F238E27FC236}">
                <a16:creationId xmlns:a16="http://schemas.microsoft.com/office/drawing/2014/main" id="{0F47C222-B2CD-48DF-921A-F1E49A7C8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61833" y="1767052"/>
            <a:ext cx="314347" cy="314347"/>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1" name="Imagen 10" descr="Forma, Círculo&#10;&#10;Descripción generada automáticamente">
            <a:extLst>
              <a:ext uri="{FF2B5EF4-FFF2-40B4-BE49-F238E27FC236}">
                <a16:creationId xmlns:a16="http://schemas.microsoft.com/office/drawing/2014/main" id="{1DA8C562-3E80-40E2-A1C7-475F44FAD184}"/>
              </a:ext>
            </a:extLst>
          </p:cNvPr>
          <p:cNvPicPr>
            <a:picLocks noChangeAspect="1"/>
          </p:cNvPicPr>
          <p:nvPr/>
        </p:nvPicPr>
        <p:blipFill rotWithShape="1">
          <a:blip r:embed="rId4">
            <a:extLst>
              <a:ext uri="{28A0092B-C50C-407E-A947-70E740481C1C}">
                <a14:useLocalDpi xmlns:a14="http://schemas.microsoft.com/office/drawing/2010/main" val="0"/>
              </a:ext>
            </a:extLst>
          </a:blip>
          <a:srcRect r="52806" b="46362"/>
          <a:stretch/>
        </p:blipFill>
        <p:spPr>
          <a:xfrm>
            <a:off x="378225" y="3021579"/>
            <a:ext cx="1397254" cy="1588040"/>
          </a:xfrm>
          <a:prstGeom prst="rect">
            <a:avLst/>
          </a:prstGeom>
        </p:spPr>
      </p:pic>
      <p:pic>
        <p:nvPicPr>
          <p:cNvPr id="13" name="Imagen 12" descr="Forma&#10;&#10;Descripción generada automáticamente">
            <a:extLst>
              <a:ext uri="{FF2B5EF4-FFF2-40B4-BE49-F238E27FC236}">
                <a16:creationId xmlns:a16="http://schemas.microsoft.com/office/drawing/2014/main" id="{67EB3FFE-939D-44B7-8F1A-9FA917F2681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3054405" y="3252672"/>
            <a:ext cx="1744290" cy="462236"/>
          </a:xfrm>
          <a:prstGeom prst="rect">
            <a:avLst/>
          </a:prstGeom>
        </p:spPr>
      </p:pic>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5502930" y="1468912"/>
            <a:ext cx="3086100" cy="3192665"/>
          </a:xfrm>
        </p:spPr>
        <p:txBody>
          <a:bodyPr vert="horz" lIns="91440" tIns="45720" rIns="91440" bIns="45720" rtlCol="0" anchor="t">
            <a:normAutofit/>
          </a:bodyPr>
          <a:lstStyle/>
          <a:p>
            <a:pPr indent="-228600" defTabSz="914400">
              <a:buFont typeface="Arial" panose="020B0604020202020204" pitchFamily="34" charset="0"/>
              <a:buChar char="•"/>
            </a:pPr>
            <a:r>
              <a:rPr lang="en-US" sz="1100">
                <a:latin typeface="+mn-lt"/>
                <a:ea typeface="+mn-ea"/>
                <a:cs typeface="+mn-cs"/>
              </a:rPr>
              <a:t>En la mecánica clásica, el tiempo es el mismo en todas partes. Los relojes sincronizados permanecen de acuerdo. Sin embargo, sabemos por la relatividad especial y general de Einstein que el tiempo es relativo. Depende del marco de referencia de un observador. Esto puede resultar en la dilatación del tiempo, donde el tiempo entre eventos se vuelve más largo (dilatado) cuanto más se acerca uno a la velocidad de la luz. Los relojes en movimiento funcionan más lentamente que los relojes estacionarios, y el efecto se vuelve más pronunciado a medida que el reloj en movimiento se acerca a la velocidad de la luz. Los relojes en jets o en órbita registran el tiempo más lentamente que los de la Tierra, las partículas de muones se descomponen más lentamente al caer, y el experimento de Michelson-Morley confirmó la contracción de la longitud y la dilatación del tiempo.</a:t>
            </a:r>
          </a:p>
        </p:txBody>
      </p:sp>
      <p:sp>
        <p:nvSpPr>
          <p:cNvPr id="30" name="Freeform: Shape 29">
            <a:extLst>
              <a:ext uri="{FF2B5EF4-FFF2-40B4-BE49-F238E27FC236}">
                <a16:creationId xmlns:a16="http://schemas.microsoft.com/office/drawing/2014/main" id="{0F17DC65-D057-4CEA-8B52-BF72D5D90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39" y="2360472"/>
            <a:ext cx="2409136" cy="2748986"/>
          </a:xfrm>
          <a:custGeom>
            <a:avLst/>
            <a:gdLst>
              <a:gd name="connsiteX0" fmla="*/ 1379525 w 3212182"/>
              <a:gd name="connsiteY0" fmla="*/ 0 h 3665314"/>
              <a:gd name="connsiteX1" fmla="*/ 3212182 w 3212182"/>
              <a:gd name="connsiteY1" fmla="*/ 1832657 h 3665314"/>
              <a:gd name="connsiteX2" fmla="*/ 1379525 w 3212182"/>
              <a:gd name="connsiteY2" fmla="*/ 3665314 h 3665314"/>
              <a:gd name="connsiteX3" fmla="*/ 83641 w 3212182"/>
              <a:gd name="connsiteY3" fmla="*/ 3128542 h 3665314"/>
              <a:gd name="connsiteX4" fmla="*/ 0 w 3212182"/>
              <a:gd name="connsiteY4" fmla="*/ 3036514 h 3665314"/>
              <a:gd name="connsiteX5" fmla="*/ 0 w 3212182"/>
              <a:gd name="connsiteY5" fmla="*/ 628801 h 3665314"/>
              <a:gd name="connsiteX6" fmla="*/ 83641 w 3212182"/>
              <a:gd name="connsiteY6" fmla="*/ 536773 h 3665314"/>
              <a:gd name="connsiteX7" fmla="*/ 1379525 w 3212182"/>
              <a:gd name="connsiteY7" fmla="*/ 0 h 366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2182" h="3665314">
                <a:moveTo>
                  <a:pt x="1379525" y="0"/>
                </a:moveTo>
                <a:cubicBezTo>
                  <a:pt x="2391674" y="0"/>
                  <a:pt x="3212182" y="820508"/>
                  <a:pt x="3212182" y="1832657"/>
                </a:cubicBezTo>
                <a:cubicBezTo>
                  <a:pt x="3212182" y="2844806"/>
                  <a:pt x="2391674" y="3665314"/>
                  <a:pt x="1379525" y="3665314"/>
                </a:cubicBezTo>
                <a:cubicBezTo>
                  <a:pt x="873451" y="3665314"/>
                  <a:pt x="415286" y="3460187"/>
                  <a:pt x="83641" y="3128542"/>
                </a:cubicBezTo>
                <a:lnTo>
                  <a:pt x="0" y="3036514"/>
                </a:lnTo>
                <a:lnTo>
                  <a:pt x="0" y="628801"/>
                </a:lnTo>
                <a:lnTo>
                  <a:pt x="83641" y="536773"/>
                </a:lnTo>
                <a:cubicBezTo>
                  <a:pt x="415286" y="205127"/>
                  <a:pt x="873451" y="0"/>
                  <a:pt x="1379525" y="0"/>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Oval 31">
            <a:extLst>
              <a:ext uri="{FF2B5EF4-FFF2-40B4-BE49-F238E27FC236}">
                <a16:creationId xmlns:a16="http://schemas.microsoft.com/office/drawing/2014/main" id="{35249834-544E-477E-84FD-888B8DB74B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95922" y="2253162"/>
            <a:ext cx="2461258" cy="246125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56318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uiExpand="1" build="p"/>
    </p:bldLst>
  </p:timing>
</p:sld>
</file>

<file path=ppt/theme/theme1.xml><?xml version="1.0" encoding="utf-8"?>
<a:theme xmlns:a="http://schemas.openxmlformats.org/drawingml/2006/main" name="Animated IT Services Project Proposal by Slidesgo">
  <a:themeElements>
    <a:clrScheme name="Personalizado 18">
      <a:dk1>
        <a:srgbClr val="262625"/>
      </a:dk1>
      <a:lt1>
        <a:sysClr val="window" lastClr="FFFFFF"/>
      </a:lt1>
      <a:dk2>
        <a:srgbClr val="1FD81A"/>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FFFF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1146</TotalTime>
  <Words>1249</Words>
  <Application>Microsoft Office PowerPoint</Application>
  <PresentationFormat>On-screen Show (16:9)</PresentationFormat>
  <Paragraphs>70</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Raleway</vt:lpstr>
      <vt:lpstr>Roboto</vt:lpstr>
      <vt:lpstr>Space Mono</vt:lpstr>
      <vt:lpstr>Animated IT Services Project Proposal by Slidesgo</vt:lpstr>
      <vt:lpstr>presentación  TIEMPO   Proyecto Ofimática Avanzada</vt:lpstr>
      <vt:lpstr>CONTENIDO</vt:lpstr>
      <vt:lpstr>Tabla de Contenido</vt:lpstr>
      <vt:lpstr>Definición del Tiempo</vt:lpstr>
      <vt:lpstr>Definición del Tiempo</vt:lpstr>
      <vt:lpstr>La Flecha del Tiempo</vt:lpstr>
      <vt:lpstr>La Flecha del Tiempo</vt:lpstr>
      <vt:lpstr>Dilatación del Tiempo</vt:lpstr>
      <vt:lpstr>Dilatación del Tiempo</vt:lpstr>
      <vt:lpstr>Viaje en el Tiempo</vt:lpstr>
      <vt:lpstr>Viaje en el Tiempo</vt:lpstr>
      <vt:lpstr>Percepción del Tiempo</vt:lpstr>
      <vt:lpstr>Percepción del Tiempo</vt:lpstr>
      <vt:lpstr>El Principio y el Fin del Tiempo</vt:lpstr>
      <vt:lpstr>El Principio y el Fin del Tiempo</vt:lpstr>
      <vt:lpstr>GRACIAS!!!!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Marcello Montes de Oca</cp:lastModifiedBy>
  <cp:revision>29</cp:revision>
  <dcterms:created xsi:type="dcterms:W3CDTF">2021-10-12T08:06:43Z</dcterms:created>
  <dcterms:modified xsi:type="dcterms:W3CDTF">2022-05-16T22:58:20Z</dcterms:modified>
</cp:coreProperties>
</file>

<file path=docProps/thumbnail.jpeg>
</file>